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69" r:id="rId3"/>
    <p:sldId id="274" r:id="rId4"/>
    <p:sldId id="273" r:id="rId5"/>
    <p:sldId id="275" r:id="rId6"/>
    <p:sldId id="276" r:id="rId7"/>
    <p:sldId id="280" r:id="rId8"/>
    <p:sldId id="278" r:id="rId9"/>
    <p:sldId id="279" r:id="rId10"/>
    <p:sldId id="277" r:id="rId11"/>
    <p:sldId id="281" r:id="rId12"/>
    <p:sldId id="282" r:id="rId13"/>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3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7"/>
    <p:restoredTop sz="94588"/>
  </p:normalViewPr>
  <p:slideViewPr>
    <p:cSldViewPr snapToGrid="0" snapToObjects="1" showGuides="1">
      <p:cViewPr varScale="1">
        <p:scale>
          <a:sx n="85" d="100"/>
          <a:sy n="85" d="100"/>
        </p:scale>
        <p:origin x="-96" y="-17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kumimoji="1" sz="1200" smtClean="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52AEFAF-D179-45C6-BF8E-B08199A6E7FD}" type="datetimeFigureOut">
              <a:rPr kumimoji="1" lang="zh-CN" altLang="en-US" sz="1200" b="0" i="0" u="none" strike="noStrike" kern="1200" cap="none" spc="0" normalizeH="0" baseline="0" noProof="0">
                <a:ln>
                  <a:noFill/>
                </a:ln>
                <a:solidFill>
                  <a:schemeClr val="tx1"/>
                </a:solidFill>
                <a:effectLst/>
                <a:uLnTx/>
                <a:uFillTx/>
                <a:latin typeface="+mn-lt"/>
                <a:ea typeface="+mn-ea"/>
                <a:cs typeface="+mn-cs"/>
              </a:rPr>
            </a:fld>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等线" panose="02010600030101010101" pitchFamily="2" charset="-122"/>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rPr>
              <a:t>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rPr>
              <a:t>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rPr>
              <a:t>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等线" panose="02010600030101010101" pitchFamily="2" charset="-122"/>
              </a:rPr>
              <a:t>五级</a:t>
            </a:r>
            <a:endParaRPr kumimoji="0" lang="zh-CN" altLang="en-US" sz="1200" b="0" i="0" u="none" strike="noStrike" kern="1200" cap="none" spc="0" normalizeH="0" baseline="0" noProof="0">
              <a:ln>
                <a:noFill/>
              </a:ln>
              <a:solidFill>
                <a:schemeClr val="tx1"/>
              </a:solidFill>
              <a:effectLst/>
              <a:uLnTx/>
              <a:uFillTx/>
              <a:latin typeface="+mn-lt"/>
              <a:ea typeface="+mn-ea"/>
              <a:cs typeface="等线" panose="02010600030101010101" pitchFamily="2" charset="-122"/>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fontAlgn="auto">
              <a:spcBef>
                <a:spcPts val="0"/>
              </a:spcBef>
              <a:spcAft>
                <a:spcPts val="0"/>
              </a:spcAft>
              <a:defRPr kumimoji="1"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幻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p>
            <a:pPr lvl="0" algn="r" eaLnBrk="1" hangingPunct="1">
              <a:buNone/>
            </a:pPr>
            <a:fld id="{9A0DB2DC-4C9A-4742-B13C-FB6460FD3503}" type="slidenum">
              <a:rPr lang="zh-CN" altLang="en-US" sz="1200" dirty="0">
                <a:latin typeface="等线" panose="02010600030101010101" pitchFamily="2" charset="-122"/>
                <a:ea typeface="等线" panose="02010600030101010101" pitchFamily="2" charset="-122"/>
              </a:rPr>
            </a:fld>
            <a:endParaRPr lang="zh-CN" altLang="en-US" sz="1200" dirty="0">
              <a:latin typeface="等线" panose="02010600030101010101" pitchFamily="2" charset="-122"/>
              <a:ea typeface="等线"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等线" panose="02010600030101010101" pitchFamily="2" charset="-122"/>
      </a:defRPr>
    </a:lvl1pPr>
    <a:lvl2pPr marL="457200" algn="l" rtl="0" fontAlgn="base">
      <a:spcBef>
        <a:spcPct val="30000"/>
      </a:spcBef>
      <a:spcAft>
        <a:spcPct val="0"/>
      </a:spcAft>
      <a:defRPr sz="1200" kern="1200">
        <a:solidFill>
          <a:schemeClr val="tx1"/>
        </a:solidFill>
        <a:latin typeface="+mn-lt"/>
        <a:ea typeface="+mn-ea"/>
        <a:cs typeface="等线" panose="02010600030101010101" pitchFamily="2" charset="-122"/>
      </a:defRPr>
    </a:lvl2pPr>
    <a:lvl3pPr marL="914400" algn="l" rtl="0" fontAlgn="base">
      <a:spcBef>
        <a:spcPct val="30000"/>
      </a:spcBef>
      <a:spcAft>
        <a:spcPct val="0"/>
      </a:spcAft>
      <a:defRPr sz="1200" kern="1200">
        <a:solidFill>
          <a:schemeClr val="tx1"/>
        </a:solidFill>
        <a:latin typeface="+mn-lt"/>
        <a:ea typeface="+mn-ea"/>
        <a:cs typeface="等线" panose="02010600030101010101" pitchFamily="2" charset="-122"/>
      </a:defRPr>
    </a:lvl3pPr>
    <a:lvl4pPr marL="1371600" algn="l" rtl="0" fontAlgn="base">
      <a:spcBef>
        <a:spcPct val="30000"/>
      </a:spcBef>
      <a:spcAft>
        <a:spcPct val="0"/>
      </a:spcAft>
      <a:defRPr sz="1200" kern="1200">
        <a:solidFill>
          <a:schemeClr val="tx1"/>
        </a:solidFill>
        <a:latin typeface="+mn-lt"/>
        <a:ea typeface="+mn-ea"/>
        <a:cs typeface="等线" panose="02010600030101010101" pitchFamily="2" charset="-122"/>
      </a:defRPr>
    </a:lvl4pPr>
    <a:lvl5pPr marL="1828800" algn="l" rtl="0" fontAlgn="base">
      <a:spcBef>
        <a:spcPct val="30000"/>
      </a:spcBef>
      <a:spcAft>
        <a:spcPct val="0"/>
      </a:spcAft>
      <a:defRPr sz="1200" kern="1200">
        <a:solidFill>
          <a:schemeClr val="tx1"/>
        </a:solidFill>
        <a:latin typeface="+mn-lt"/>
        <a:ea typeface="+mn-ea"/>
        <a:cs typeface="等线"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二级</a:t>
            </a:r>
            <a:endParaRPr lang="zh-CN" altLang="en-US" smtClean="0"/>
          </a:p>
          <a:p>
            <a:pPr lvl="2"/>
            <a:r>
              <a:rPr lang="zh-CN" altLang="en-US" smtClean="0"/>
              <a:t>三级</a:t>
            </a:r>
            <a:endParaRPr lang="zh-CN" altLang="en-US" smtClean="0"/>
          </a:p>
          <a:p>
            <a:pPr lvl="3"/>
            <a:r>
              <a:rPr lang="zh-CN" altLang="en-US" smtClean="0"/>
              <a:t>四级</a:t>
            </a:r>
            <a:endParaRPr lang="zh-CN" altLang="en-US" smtClean="0"/>
          </a:p>
          <a:p>
            <a:pPr lvl="4"/>
            <a:r>
              <a:rPr lang="zh-CN" altLang="en-US" smtClean="0"/>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Title Placeholder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en-US" altLang="zh-CN" dirty="0"/>
          </a:p>
        </p:txBody>
      </p:sp>
      <p:sp>
        <p:nvSpPr>
          <p:cNvPr id="1027" name="Text Placeholder 2"/>
          <p:cNvSpPr>
            <a:spLocks noGrp="1"/>
          </p:cNvSpPr>
          <p:nvPr>
            <p:ph type="body" idx="1"/>
          </p:nvPr>
        </p:nvSpPr>
        <p:spPr>
          <a:xfrm>
            <a:off x="838200" y="1825625"/>
            <a:ext cx="105156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en-US" altLang="zh-CN"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kumimoji="1" sz="1200" smtClean="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77A3EDE-96EF-4725-A3E5-D086B764D532}" type="datetimeFigureOut">
              <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kumimoji="1"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898989"/>
                </a:solidFill>
                <a:latin typeface="Calibri" panose="020F0502020204030204" pitchFamily="34" charset="0"/>
                <a:ea typeface="等线" panose="02010600030101010101" pitchFamily="2" charset="-122"/>
              </a:defRPr>
            </a:lvl1pPr>
          </a:lstStyle>
          <a:p>
            <a:pPr lvl="0" eaLnBrk="1" hangingPunct="1">
              <a:buNone/>
            </a:pPr>
            <a:fld id="{9A0DB2DC-4C9A-4742-B13C-FB6460FD3503}" type="slidenum">
              <a:rPr lang="zh-CN" altLang="en-US" dirty="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等线 Light"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jpeg"/><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标题 1"/>
          <p:cNvSpPr>
            <a:spLocks noGrp="1"/>
          </p:cNvSpPr>
          <p:nvPr>
            <p:ph type="ctrTitle"/>
          </p:nvPr>
        </p:nvSpPr>
        <p:spPr>
          <a:xfrm>
            <a:off x="1557338" y="2528888"/>
            <a:ext cx="9144000" cy="1366837"/>
          </a:xfrm>
        </p:spPr>
        <p:txBody>
          <a:bodyPr vert="horz" wrap="square" lIns="91440" tIns="45720" rIns="91440" bIns="45720" anchor="b"/>
          <a:p>
            <a:pPr eaLnBrk="1" hangingPunct="1">
              <a:buClrTx/>
              <a:buSzTx/>
              <a:buFontTx/>
            </a:pPr>
            <a:r>
              <a:rPr lang="zh-CN" altLang="en-US" kern="1200" dirty="0">
                <a:latin typeface="黑体" panose="02010609060101010101" pitchFamily="49" charset="-122"/>
                <a:ea typeface="黑体" panose="02010609060101010101" pitchFamily="49" charset="-122"/>
                <a:cs typeface="+mj-cs"/>
              </a:rPr>
              <a:t>笑与泪，经历与成长</a:t>
            </a:r>
            <a:endParaRPr lang="zh-CN" altLang="en-US" kern="1200" dirty="0">
              <a:latin typeface="黑体" panose="02010609060101010101" pitchFamily="49" charset="-122"/>
              <a:ea typeface="黑体" panose="02010609060101010101" pitchFamily="49" charset="-122"/>
              <a:cs typeface="+mj-cs"/>
            </a:endParaRPr>
          </a:p>
        </p:txBody>
      </p:sp>
      <p:sp>
        <p:nvSpPr>
          <p:cNvPr id="2051" name="文本框 2"/>
          <p:cNvSpPr txBox="1"/>
          <p:nvPr/>
        </p:nvSpPr>
        <p:spPr>
          <a:xfrm>
            <a:off x="3751263" y="898525"/>
            <a:ext cx="4986337" cy="460375"/>
          </a:xfrm>
          <a:prstGeom prst="rect">
            <a:avLst/>
          </a:prstGeom>
          <a:noFill/>
          <a:ln w="9525">
            <a:noFill/>
          </a:ln>
        </p:spPr>
        <p:txBody>
          <a:bodyPr>
            <a:spAutoFit/>
          </a:bodyPr>
          <a:p>
            <a:r>
              <a:rPr lang="zh-CN" altLang="en-US" sz="2400" dirty="0">
                <a:latin typeface="方正姚体" panose="02010601030101010101" pitchFamily="2" charset="-122"/>
                <a:ea typeface="方正姚体" panose="02010601030101010101" pitchFamily="2" charset="-122"/>
              </a:rPr>
              <a:t>统编教材六年级上册快乐读书吧</a:t>
            </a:r>
            <a:endParaRPr lang="zh-CN" altLang="en-US" sz="2400" dirty="0">
              <a:latin typeface="方正姚体" panose="02010601030101010101" pitchFamily="2" charset="-122"/>
              <a:ea typeface="方正姚体" panose="02010601030101010101" pitchFamily="2" charset="-122"/>
            </a:endParaRPr>
          </a:p>
        </p:txBody>
      </p:sp>
      <p:pic>
        <p:nvPicPr>
          <p:cNvPr id="7" name="Picture 2" descr="C:\Users\admin123\AppData\Roaming\Tencent\Users\547414101\QQ\WinTemp\RichOle\@F@N2AYS82XSKD(NE7%G{C4.png"/>
          <p:cNvPicPr>
            <a:picLocks noChangeAspect="1" noChangeArrowheads="1"/>
          </p:cNvPicPr>
          <p:nvPr/>
        </p:nvPicPr>
        <p:blipFill>
          <a:blip r:embed="rId1"/>
          <a:srcRect/>
          <a:stretch>
            <a:fillRect/>
          </a:stretch>
        </p:blipFill>
        <p:spPr bwMode="auto">
          <a:xfrm>
            <a:off x="101663" y="2757269"/>
            <a:ext cx="2912743" cy="2278181"/>
          </a:xfrm>
          <a:prstGeom prst="rect">
            <a:avLst/>
          </a:prstGeom>
          <a:noFill/>
          <a:effectLst>
            <a:softEdge rad="635000"/>
          </a:effectLst>
        </p:spPr>
      </p:pic>
      <p:pic>
        <p:nvPicPr>
          <p:cNvPr id="8" name="Picture 1" descr="C:\Users\admin123\AppData\Roaming\Tencent\Users\547414101\QQ\WinTemp\RichOle\GMGWF%D1JLG}[(XF9219XKP.png"/>
          <p:cNvPicPr>
            <a:picLocks noChangeAspect="1" noChangeArrowheads="1"/>
          </p:cNvPicPr>
          <p:nvPr/>
        </p:nvPicPr>
        <p:blipFill>
          <a:blip r:embed="rId2"/>
          <a:srcRect/>
          <a:stretch>
            <a:fillRect/>
          </a:stretch>
        </p:blipFill>
        <p:spPr bwMode="auto">
          <a:xfrm>
            <a:off x="8952089" y="4390911"/>
            <a:ext cx="3239911" cy="2467089"/>
          </a:xfrm>
          <a:prstGeom prst="rect">
            <a:avLst/>
          </a:prstGeom>
          <a:noFill/>
          <a:effectLst>
            <a:softEdge rad="635000"/>
          </a:effectLst>
        </p:spPr>
      </p:pic>
      <p:pic>
        <p:nvPicPr>
          <p:cNvPr id="9" name="Picture 4" descr="https://gss0.baidu.com/7Po3dSag_xI4khGko9WTAnF6hhy/zhidao/wh%3D600%2C800/sign=5e0797799a2bd4074292dbfb4bb9b269/5fdf8db1cb1349545e00e1355b4e9258d1094a40.jpg"/>
          <p:cNvPicPr>
            <a:picLocks noChangeAspect="1" noChangeArrowheads="1"/>
          </p:cNvPicPr>
          <p:nvPr/>
        </p:nvPicPr>
        <p:blipFill>
          <a:blip r:embed="rId3"/>
          <a:srcRect/>
          <a:stretch>
            <a:fillRect/>
          </a:stretch>
        </p:blipFill>
        <p:spPr bwMode="auto">
          <a:xfrm>
            <a:off x="9844123" y="0"/>
            <a:ext cx="2111022" cy="2111023"/>
          </a:xfrm>
          <a:prstGeom prst="rect">
            <a:avLst/>
          </a:prstGeom>
          <a:noFill/>
          <a:effectLst>
            <a:softEdge rad="635000"/>
          </a:effectLst>
        </p:spPr>
      </p:pic>
    </p:spTree>
    <p:custDataLst>
      <p:tags r:id="rId4"/>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Picture 1" descr="C:\Users\admin123\AppData\Roaming\Tencent\Users\547414101\QQ\WinTemp\RichOle\7AVI$VI(}4XHLXH8Z7B0580.png"/>
          <p:cNvPicPr>
            <a:picLocks noChangeAspect="1" noChangeArrowheads="1"/>
          </p:cNvPicPr>
          <p:nvPr/>
        </p:nvPicPr>
        <p:blipFill>
          <a:blip r:embed="rId1"/>
          <a:srcRect/>
          <a:stretch>
            <a:fillRect/>
          </a:stretch>
        </p:blipFill>
        <p:spPr bwMode="auto">
          <a:xfrm>
            <a:off x="259645" y="2675467"/>
            <a:ext cx="4217360" cy="3313640"/>
          </a:xfrm>
          <a:prstGeom prst="rect">
            <a:avLst/>
          </a:prstGeom>
          <a:noFill/>
          <a:effectLst>
            <a:softEdge rad="317500"/>
          </a:effectLst>
        </p:spPr>
      </p:pic>
      <p:sp>
        <p:nvSpPr>
          <p:cNvPr id="24578" name="Rectangle 2"/>
          <p:cNvSpPr/>
          <p:nvPr/>
        </p:nvSpPr>
        <p:spPr>
          <a:xfrm>
            <a:off x="4838700" y="3025775"/>
            <a:ext cx="6370638" cy="1938338"/>
          </a:xfrm>
          <a:prstGeom prst="rect">
            <a:avLst/>
          </a:prstGeom>
          <a:noFill/>
          <a:ln w="9525">
            <a:noFill/>
          </a:ln>
        </p:spPr>
        <p:txBody>
          <a:bodyPr anchor="ctr">
            <a:spAutoFit/>
          </a:bodyPr>
          <a:p>
            <a:pPr indent="266700" eaLnBrk="0" hangingPunct="0">
              <a:lnSpc>
                <a:spcPct val="150000"/>
              </a:lnSpc>
            </a:pPr>
            <a:r>
              <a:rPr lang="en-US" altLang="zh-CN" sz="2000" dirty="0">
                <a:latin typeface="仿宋" panose="02010609060101010101" pitchFamily="49" charset="-122"/>
                <a:ea typeface="仿宋" panose="02010609060101010101" pitchFamily="49" charset="-122"/>
              </a:rPr>
              <a:t>  </a:t>
            </a:r>
            <a:r>
              <a:rPr lang="zh-CN" altLang="en-US" sz="2000" dirty="0">
                <a:latin typeface="仿宋" panose="02010609060101010101" pitchFamily="49" charset="-122"/>
                <a:ea typeface="仿宋" panose="02010609060101010101" pitchFamily="49" charset="-122"/>
              </a:rPr>
              <a:t>昏暗狭小的屋子里</a:t>
            </a:r>
            <a:r>
              <a:rPr lang="zh-CN"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外祖父家里，染坊</a:t>
            </a:r>
            <a:r>
              <a:rPr lang="zh-CN"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波列沃伊大街一幢漂亮的大宅子</a:t>
            </a:r>
            <a:r>
              <a:rPr lang="zh-CN"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缆索街一处漂亮可爱的新宅</a:t>
            </a:r>
            <a:r>
              <a:rPr lang="zh-CN"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冰冷的地下室</a:t>
            </a:r>
            <a:r>
              <a:rPr lang="zh-CN"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继父家里</a:t>
            </a:r>
            <a:r>
              <a:rPr lang="zh-CN" altLang="zh-CN" sz="2000" dirty="0">
                <a:latin typeface="仿宋" panose="02010609060101010101" pitchFamily="49" charset="-122"/>
                <a:ea typeface="仿宋" panose="02010609060101010101" pitchFamily="49" charset="-122"/>
              </a:rPr>
              <a:t>——</a:t>
            </a:r>
            <a:r>
              <a:rPr lang="zh-CN" altLang="en-US" sz="2000" dirty="0">
                <a:latin typeface="仿宋" panose="02010609060101010101" pitchFamily="49" charset="-122"/>
                <a:ea typeface="仿宋" panose="02010609060101010101" pitchFamily="49" charset="-122"/>
              </a:rPr>
              <a:t>库娜维诺的砂石街一幢两层楼房里租的小房间</a:t>
            </a:r>
            <a:endParaRPr lang="zh-CN" altLang="en-US" sz="2000" dirty="0">
              <a:latin typeface="仿宋" panose="02010609060101010101" pitchFamily="49" charset="-122"/>
              <a:ea typeface="仿宋" panose="02010609060101010101" pitchFamily="49" charset="-122"/>
            </a:endParaRPr>
          </a:p>
        </p:txBody>
      </p:sp>
      <p:sp>
        <p:nvSpPr>
          <p:cNvPr id="11268" name="矩形 5"/>
          <p:cNvSpPr/>
          <p:nvPr/>
        </p:nvSpPr>
        <p:spPr>
          <a:xfrm>
            <a:off x="1395413" y="1162050"/>
            <a:ext cx="1876425" cy="430213"/>
          </a:xfrm>
          <a:prstGeom prst="rect">
            <a:avLst/>
          </a:prstGeom>
          <a:noFill/>
          <a:ln w="9525">
            <a:noFill/>
          </a:ln>
        </p:spPr>
        <p:txBody>
          <a:bodyPr wrap="none">
            <a:spAutoFit/>
          </a:bodyPr>
          <a:p>
            <a:r>
              <a:rPr lang="zh-CN" altLang="en-US" sz="2200" dirty="0">
                <a:solidFill>
                  <a:srgbClr val="000000"/>
                </a:solidFill>
                <a:latin typeface="微软雅黑" panose="020B0503020204020204" pitchFamily="34" charset="-122"/>
                <a:ea typeface="微软雅黑" panose="020B0503020204020204" pitchFamily="34" charset="-122"/>
              </a:rPr>
              <a:t>绘制搬家地图</a:t>
            </a: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Picture 1" descr="C:\Users\admin123\AppData\Roaming\Tencent\Users\547414101\QQ\WinTemp\RichOle\7AVI$VI(}4XHLXH8Z7B0580.png"/>
          <p:cNvPicPr>
            <a:picLocks noChangeAspect="1" noChangeArrowheads="1"/>
          </p:cNvPicPr>
          <p:nvPr/>
        </p:nvPicPr>
        <p:blipFill>
          <a:blip r:embed="rId1"/>
          <a:srcRect/>
          <a:stretch>
            <a:fillRect/>
          </a:stretch>
        </p:blipFill>
        <p:spPr bwMode="auto">
          <a:xfrm>
            <a:off x="259645" y="2675467"/>
            <a:ext cx="4217360" cy="3313640"/>
          </a:xfrm>
          <a:prstGeom prst="rect">
            <a:avLst/>
          </a:prstGeom>
          <a:noFill/>
          <a:effectLst>
            <a:softEdge rad="317500"/>
          </a:effectLst>
        </p:spPr>
      </p:pic>
      <p:sp>
        <p:nvSpPr>
          <p:cNvPr id="12291" name="Rectangle 2"/>
          <p:cNvSpPr/>
          <p:nvPr/>
        </p:nvSpPr>
        <p:spPr>
          <a:xfrm>
            <a:off x="4838700" y="609600"/>
            <a:ext cx="6370638" cy="3251200"/>
          </a:xfrm>
          <a:prstGeom prst="rect">
            <a:avLst/>
          </a:prstGeom>
          <a:noFill/>
          <a:ln w="9525">
            <a:noFill/>
          </a:ln>
        </p:spPr>
        <p:txBody>
          <a:bodyPr anchor="ctr">
            <a:spAutoFit/>
          </a:bodyPr>
          <a:p>
            <a:pPr>
              <a:lnSpc>
                <a:spcPct val="150000"/>
              </a:lnSpc>
            </a:pPr>
            <a:r>
              <a:rPr lang="en-US" altLang="zh-CN" sz="2000" dirty="0">
                <a:latin typeface="仿宋" panose="02010609060101010101" pitchFamily="49" charset="-122"/>
                <a:ea typeface="仿宋" panose="02010609060101010101" pitchFamily="49" charset="-122"/>
              </a:rPr>
              <a:t>    </a:t>
            </a:r>
            <a:r>
              <a:rPr lang="zh-CN" altLang="zh-CN" sz="2000" dirty="0">
                <a:latin typeface="仿宋" panose="02010609060101010101" pitchFamily="49" charset="-122"/>
                <a:ea typeface="仿宋" panose="02010609060101010101" pitchFamily="49" charset="-122"/>
              </a:rPr>
              <a:t>一座低低的平房大院矗立在前面。粉红色的油漆已经非常肮脏了，房檐很低，窗户是凸出来的。单看外观，你会觉得里面地方很大，可里面分成了许多间小房间，非常拥挤。院子里挂满了湿漉漉的布，地上到处都放着水桶，里面的水五颜六色，也泡着布。墙角的一个矮得贴了地的房子里，炉火烧得正旺，什么东西煮开了锅，咕嘟嘟地响。</a:t>
            </a:r>
            <a:endParaRPr lang="zh-CN" altLang="zh-CN" sz="2000" dirty="0">
              <a:latin typeface="仿宋" panose="02010609060101010101" pitchFamily="49" charset="-122"/>
              <a:ea typeface="仿宋" panose="02010609060101010101" pitchFamily="49" charset="-122"/>
            </a:endParaRPr>
          </a:p>
        </p:txBody>
      </p:sp>
      <p:sp>
        <p:nvSpPr>
          <p:cNvPr id="5" name="圆角矩形 4"/>
          <p:cNvSpPr/>
          <p:nvPr/>
        </p:nvSpPr>
        <p:spPr>
          <a:xfrm>
            <a:off x="4838700" y="4819650"/>
            <a:ext cx="6799263" cy="8699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schemeClr val="dk1"/>
                </a:solidFill>
                <a:effectLst/>
                <a:uLnTx/>
                <a:uFillTx/>
                <a:latin typeface="+mn-lt"/>
                <a:ea typeface="+mn-ea"/>
                <a:cs typeface="+mn-cs"/>
              </a:rPr>
              <a:t>话题探讨：</a:t>
            </a:r>
            <a:r>
              <a:rPr kumimoji="0" lang="zh-CN" altLang="zh-CN" sz="2200" b="0" i="0" u="none" strike="noStrike" kern="1200" cap="none" spc="0" normalizeH="0" baseline="0" noProof="0" dirty="0">
                <a:ln>
                  <a:noFill/>
                </a:ln>
                <a:solidFill>
                  <a:schemeClr val="dk1"/>
                </a:solidFill>
                <a:effectLst/>
                <a:uLnTx/>
                <a:uFillTx/>
                <a:latin typeface="+mn-lt"/>
                <a:ea typeface="+mn-ea"/>
                <a:cs typeface="+mn-cs"/>
              </a:rPr>
              <a:t>阿廖沙</a:t>
            </a:r>
            <a:r>
              <a:rPr kumimoji="0" lang="zh-CN" altLang="en-US" sz="2200" b="0" i="0" u="none" strike="noStrike" kern="1200" cap="none" spc="0" normalizeH="0" baseline="0" noProof="0" dirty="0">
                <a:ln>
                  <a:noFill/>
                </a:ln>
                <a:solidFill>
                  <a:schemeClr val="dk1"/>
                </a:solidFill>
                <a:effectLst/>
                <a:uLnTx/>
                <a:uFillTx/>
                <a:latin typeface="+mn-lt"/>
                <a:ea typeface="+mn-ea"/>
                <a:cs typeface="+mn-cs"/>
              </a:rPr>
              <a:t>对“家”的认识发生了哪些变化？</a:t>
            </a:r>
            <a:endParaRPr kumimoji="0" lang="zh-CN" altLang="en-US" sz="22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p:nvSpPr>
        <p:spPr>
          <a:xfrm>
            <a:off x="3736975" y="2370138"/>
            <a:ext cx="7889875" cy="2427288"/>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    </a:t>
            </a:r>
            <a:r>
              <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早在</a:t>
            </a:r>
            <a:r>
              <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19</a:t>
            </a:r>
            <a:r>
              <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世纪</a:t>
            </a:r>
            <a:r>
              <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90</a:t>
            </a:r>
            <a:r>
              <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年代，高尔基就有撰写传记体作品的念头。在</a:t>
            </a:r>
            <a:r>
              <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1908</a:t>
            </a:r>
            <a:r>
              <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年至</a:t>
            </a:r>
            <a:r>
              <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1910</a:t>
            </a:r>
            <a:r>
              <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年间，列宁到高尔基所在的意大利卡普里岛公寓所做客，高尔基不止一次地向他讲起自己的童年和少年的生活。有一次，列宁对高尔基说：“您应当把一切都写出来，老朋友，一定要写出来！这一切都是富有极好的教育意义的，极好的！”高尔基说：“将来有一天，我会写出来</a:t>
            </a:r>
            <a:r>
              <a:rPr kumimoji="0" lang="en-US" altLang="zh-CN"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a:t>
            </a:r>
            <a:r>
              <a:rPr kumimoji="0" lang="zh-CN" altLang="en-US" sz="2000" b="0" i="0" u="none" strike="noStrike" kern="1200" cap="none" spc="0" normalizeH="0" baseline="0" noProof="0" dirty="0">
                <a:ln>
                  <a:noFill/>
                </a:ln>
                <a:solidFill>
                  <a:prstClr val="black"/>
                </a:solidFill>
                <a:effectLst/>
                <a:uLnTx/>
                <a:uFillTx/>
                <a:latin typeface="楷体" panose="02010609060101010101" pitchFamily="49" charset="-122"/>
                <a:ea typeface="楷体" panose="02010609060101010101" pitchFamily="49" charset="-122"/>
                <a:cs typeface="楷体" panose="02010609060101010101" pitchFamily="49" charset="-122"/>
              </a:rPr>
              <a:t>不久，他实现了这个诺言。</a:t>
            </a:r>
            <a:endParaRPr kumimoji="0" lang="zh-CN" altLang="en-US" sz="2000" b="0" i="0" u="none" strike="noStrike" kern="1200" cap="none" spc="0" normalizeH="0" baseline="0" noProof="0" dirty="0">
              <a:ln>
                <a:noFill/>
              </a:ln>
              <a:solidFill>
                <a:schemeClr val="dk1"/>
              </a:solidFill>
              <a:effectLst/>
              <a:uLnTx/>
              <a:uFillTx/>
              <a:latin typeface="楷体" panose="02010609060101010101" pitchFamily="49" charset="-122"/>
              <a:ea typeface="楷体" panose="02010609060101010101" pitchFamily="49" charset="-122"/>
              <a:cs typeface="+mn-cs"/>
            </a:endParaRPr>
          </a:p>
        </p:txBody>
      </p:sp>
      <p:sp>
        <p:nvSpPr>
          <p:cNvPr id="8" name="矩形 7"/>
          <p:cNvSpPr/>
          <p:nvPr/>
        </p:nvSpPr>
        <p:spPr>
          <a:xfrm>
            <a:off x="3736975" y="755650"/>
            <a:ext cx="7889875" cy="1095375"/>
          </a:xfrm>
          <a:prstGeom prst="rect">
            <a:avLst/>
          </a:prstGeom>
        </p:spPr>
        <p:style>
          <a:lnRef idx="2">
            <a:schemeClr val="accent2"/>
          </a:lnRef>
          <a:fillRef idx="1">
            <a:schemeClr val="lt1"/>
          </a:fillRef>
          <a:effectRef idx="0">
            <a:schemeClr val="accent2"/>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zh-CN" sz="2500" b="0" i="0" u="none" strike="noStrike" kern="1200" cap="none" spc="0" normalizeH="0" baseline="0" noProof="0" dirty="0">
                <a:ln>
                  <a:noFill/>
                </a:ln>
                <a:solidFill>
                  <a:schemeClr val="dk1"/>
                </a:solidFill>
                <a:effectLst/>
                <a:uLnTx/>
                <a:uFillTx/>
                <a:latin typeface="+mn-lt"/>
                <a:ea typeface="+mn-ea"/>
                <a:cs typeface="+mn-cs"/>
              </a:rPr>
              <a:t>猜</a:t>
            </a:r>
            <a:r>
              <a:rPr kumimoji="0" lang="zh-CN" altLang="en-US" sz="2500" b="0" i="0" u="none" strike="noStrike" kern="1200" cap="none" spc="0" normalizeH="0" baseline="0" noProof="0" dirty="0">
                <a:ln>
                  <a:noFill/>
                </a:ln>
                <a:solidFill>
                  <a:schemeClr val="dk1"/>
                </a:solidFill>
                <a:effectLst/>
                <a:uLnTx/>
                <a:uFillTx/>
                <a:latin typeface="+mn-lt"/>
                <a:ea typeface="+mn-ea"/>
                <a:cs typeface="+mn-cs"/>
              </a:rPr>
              <a:t>一</a:t>
            </a:r>
            <a:r>
              <a:rPr kumimoji="0" lang="zh-CN" altLang="zh-CN" sz="2500" b="0" i="0" u="none" strike="noStrike" kern="1200" cap="none" spc="0" normalizeH="0" baseline="0" noProof="0" dirty="0">
                <a:ln>
                  <a:noFill/>
                </a:ln>
                <a:solidFill>
                  <a:schemeClr val="dk1"/>
                </a:solidFill>
                <a:effectLst/>
                <a:uLnTx/>
                <a:uFillTx/>
                <a:latin typeface="+mn-lt"/>
                <a:ea typeface="+mn-ea"/>
                <a:cs typeface="+mn-cs"/>
              </a:rPr>
              <a:t>猜《童年》这本小说描写的内容</a:t>
            </a:r>
            <a:r>
              <a:rPr kumimoji="0" lang="zh-CN" altLang="en-US" sz="2500" b="0" i="0" u="none" strike="noStrike" kern="1200" cap="none" spc="0" normalizeH="0" baseline="0" noProof="0" dirty="0">
                <a:ln>
                  <a:noFill/>
                </a:ln>
                <a:solidFill>
                  <a:schemeClr val="dk1"/>
                </a:solidFill>
                <a:effectLst/>
                <a:uLnTx/>
                <a:uFillTx/>
                <a:latin typeface="+mn-lt"/>
                <a:ea typeface="+mn-ea"/>
                <a:cs typeface="+mn-cs"/>
              </a:rPr>
              <a:t>。</a:t>
            </a:r>
            <a:endParaRPr kumimoji="0" lang="zh-CN" altLang="en-US" sz="2500" b="0" i="0" u="none" strike="noStrike" kern="1200" cap="none" spc="0" normalizeH="0" baseline="0" noProof="0" dirty="0">
              <a:ln>
                <a:noFill/>
              </a:ln>
              <a:solidFill>
                <a:schemeClr val="dk1"/>
              </a:solidFill>
              <a:effectLst/>
              <a:uLnTx/>
              <a:uFillTx/>
              <a:latin typeface="+mn-lt"/>
              <a:ea typeface="+mn-ea"/>
              <a:cs typeface="+mn-cs"/>
            </a:endParaRPr>
          </a:p>
        </p:txBody>
      </p:sp>
      <p:pic>
        <p:nvPicPr>
          <p:cNvPr id="31746" name="Picture 2" descr="https://timgsa.baidu.com/timg?image&amp;quality=80&amp;size=b9999_10000&amp;sec=1563355552390&amp;di=d6e8ad83bcad2a8d731450d5bfa97538&amp;imgtype=0&amp;src=http%3A%2F%2Fmmbiz.qpic.cn%2Fmmbiz_jpg%2Fnd0zjYjMb7jB1BbJlfnvM2lffFxsZsSyzxtU8PWQLMJNHyxZOEDpzQlFQ4CsSSj3QkUs0DxciciaxiadBzN5YXEeA%2F640%3Fwx_fmt%3Djpeg"/>
          <p:cNvPicPr>
            <a:picLocks noChangeAspect="1" noChangeArrowheads="1"/>
          </p:cNvPicPr>
          <p:nvPr/>
        </p:nvPicPr>
        <p:blipFill>
          <a:blip r:embed="rId1"/>
          <a:srcRect/>
          <a:stretch>
            <a:fillRect/>
          </a:stretch>
        </p:blipFill>
        <p:spPr bwMode="auto">
          <a:xfrm>
            <a:off x="291041" y="3196008"/>
            <a:ext cx="2725792" cy="3525920"/>
          </a:xfrm>
          <a:prstGeom prst="rect">
            <a:avLst/>
          </a:prstGeom>
          <a:noFill/>
          <a:effectLst>
            <a:softEdge rad="317500"/>
          </a:effectLst>
        </p:spPr>
      </p:pic>
      <p:pic>
        <p:nvPicPr>
          <p:cNvPr id="5" name="Picture 2" descr="https://timgsa.baidu.com/timg?image&amp;quality=80&amp;size=b9999_10000&amp;sec=1563354857584&amp;di=c469b8897d2c6ac199468060d760ea7d&amp;imgtype=0&amp;src=http%3A%2F%2Fuploads.5068.com%2Fallimg%2F1903%2F219-1Z30G55015.jpg"/>
          <p:cNvPicPr>
            <a:picLocks noChangeAspect="1" noChangeArrowheads="1"/>
          </p:cNvPicPr>
          <p:nvPr/>
        </p:nvPicPr>
        <p:blipFill>
          <a:blip r:embed="rId2"/>
          <a:srcRect/>
          <a:stretch>
            <a:fillRect/>
          </a:stretch>
        </p:blipFill>
        <p:spPr bwMode="auto">
          <a:xfrm>
            <a:off x="291041" y="157621"/>
            <a:ext cx="2725792" cy="3198799"/>
          </a:xfrm>
          <a:prstGeom prst="rect">
            <a:avLst/>
          </a:prstGeom>
          <a:noFill/>
          <a:effectLst>
            <a:softEdge rad="127000"/>
          </a:effectLst>
        </p:spPr>
      </p:pic>
      <p:sp>
        <p:nvSpPr>
          <p:cNvPr id="10" name="矩形 9"/>
          <p:cNvSpPr/>
          <p:nvPr/>
        </p:nvSpPr>
        <p:spPr>
          <a:xfrm>
            <a:off x="3736975" y="5238750"/>
            <a:ext cx="7889875" cy="1093788"/>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    </a:t>
            </a:r>
            <a:r>
              <a:rPr kumimoji="0" lang="zh-CN" altLang="zh-CN" sz="2000" b="0"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rPr>
              <a:t>自传体小说是在作者亲身经历的真人真事的基础上，运用小说的艺术写法和表达技巧经过虚构、想象、加工而成。</a:t>
            </a:r>
            <a:endParaRPr kumimoji="0" lang="zh-CN" altLang="en-US" sz="2000" b="0" i="0" u="none" strike="noStrike" kern="1200" cap="none" spc="0" normalizeH="0" baseline="0" noProof="0" dirty="0">
              <a:ln>
                <a:noFill/>
              </a:ln>
              <a:solidFill>
                <a:schemeClr val="dk1"/>
              </a:solidFill>
              <a:effectLst/>
              <a:uLnTx/>
              <a:uFillTx/>
              <a:latin typeface="仿宋" panose="02010609060101010101" pitchFamily="49" charset="-122"/>
              <a:ea typeface="仿宋"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746"/>
                                        </p:tgtEl>
                                        <p:attrNameLst>
                                          <p:attrName>style.visibility</p:attrName>
                                        </p:attrNameLst>
                                      </p:cBhvr>
                                      <p:to>
                                        <p:strVal val="visible"/>
                                      </p:to>
                                    </p:set>
                                    <p:animEffect transition="in" filter="blinds(horizontal)">
                                      <p:cBhvr>
                                        <p:cTn id="12" dur="500"/>
                                        <p:tgtEl>
                                          <p:spTgt spid="3174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矩形标注 16"/>
          <p:cNvSpPr/>
          <p:nvPr/>
        </p:nvSpPr>
        <p:spPr>
          <a:xfrm>
            <a:off x="4516438" y="3933825"/>
            <a:ext cx="3324225" cy="2540000"/>
          </a:xfrm>
          <a:prstGeom prst="wedgeRectCallout">
            <a:avLst>
              <a:gd name="adj1" fmla="val -29556"/>
              <a:gd name="adj2" fmla="val -77092"/>
            </a:avLst>
          </a:prstGeom>
        </p:spPr>
        <p:style>
          <a:lnRef idx="2">
            <a:schemeClr val="accent2"/>
          </a:lnRef>
          <a:fillRef idx="1">
            <a:schemeClr val="lt1"/>
          </a:fillRef>
          <a:effectRef idx="0">
            <a:schemeClr val="accent2"/>
          </a:effectRef>
          <a:fontRef idx="minor">
            <a:schemeClr val="dk1"/>
          </a:fontRef>
        </p:style>
        <p:txBody>
          <a:bodyPr anchor="ctr"/>
          <a:lstStyle/>
          <a:p>
            <a:pPr marL="0" marR="0" lvl="0" indent="0" algn="l" defTabSz="914400" rtl="0" eaLnBrk="1" fontAlgn="base" latinLnBrk="0" hangingPunct="1">
              <a:lnSpc>
                <a:spcPct val="150000"/>
              </a:lnSpc>
              <a:spcBef>
                <a:spcPct val="0"/>
              </a:spcBef>
              <a:spcAft>
                <a:spcPct val="0"/>
              </a:spcAft>
              <a:buClrTx/>
              <a:buSzTx/>
              <a:buFontTx/>
              <a:buNone/>
              <a:defRPr/>
            </a:pPr>
            <a:r>
              <a:rPr kumimoji="0" lang="en-US"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    11</a:t>
            </a:r>
            <a:r>
              <a:rPr kumimoji="0" lang="zh-CN"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岁的主人公阿廖沙为了生活，靠与外祖母一起摘野果出去卖糊口，他当过绘图师的学徒，在一艘船上干过洗碗工，还做过圣像作坊徒工。在人生的道路上，他历尽坎坷，与社会底层形形色色的人们打交道，但他一有机会就阅读大量的书籍。生活的阅历和大量的阅读扩展了阿廖沙的视野，他决心</a:t>
            </a:r>
            <a:r>
              <a:rPr kumimoji="0" lang="en-US"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要做一个坚强的人，不要为环境所屈服</a:t>
            </a:r>
            <a:r>
              <a:rPr kumimoji="0" lang="en-US"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a:t>
            </a:r>
            <a:r>
              <a:rPr kumimoji="0" lang="zh-CN"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。他怀着这样的坚定信念，离开家乡奔赴</a:t>
            </a:r>
            <a:r>
              <a:rPr kumimoji="0" lang="zh-CN" altLang="en-US"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喀山</a:t>
            </a:r>
            <a:r>
              <a:rPr kumimoji="0" lang="zh-CN"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a:t>
            </a:r>
            <a:endParaRPr kumimoji="0" lang="zh-CN" altLang="zh-CN" sz="1200" b="0" i="0" u="none" strike="noStrike" kern="1200" cap="none" spc="0" normalizeH="0" baseline="0" noProof="0" smtClean="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endParaRPr>
          </a:p>
        </p:txBody>
      </p:sp>
      <p:pic>
        <p:nvPicPr>
          <p:cNvPr id="30721" name="Picture 1" descr="C:\Users\admin123\Documents\Tencent Files\547414101\Image\C2C\%9V)]0(M1~HQEWV8S@H@X%O.jpg"/>
          <p:cNvPicPr>
            <a:picLocks noChangeAspect="1"/>
          </p:cNvPicPr>
          <p:nvPr/>
        </p:nvPicPr>
        <p:blipFill>
          <a:blip r:embed="rId1"/>
          <a:stretch>
            <a:fillRect/>
          </a:stretch>
        </p:blipFill>
        <p:spPr>
          <a:xfrm>
            <a:off x="642938" y="269875"/>
            <a:ext cx="2852737" cy="2236788"/>
          </a:xfrm>
          <a:prstGeom prst="rect">
            <a:avLst/>
          </a:prstGeom>
          <a:noFill/>
          <a:ln w="9525">
            <a:noFill/>
          </a:ln>
        </p:spPr>
      </p:pic>
      <p:pic>
        <p:nvPicPr>
          <p:cNvPr id="30725" name="Picture 5" descr="C:\Users\admin123\Documents\Tencent Files\547414101\Image\C2C\)[0NP]S@_~WLWN)QQD9X]{0.jpg"/>
          <p:cNvPicPr>
            <a:picLocks noChangeAspect="1"/>
          </p:cNvPicPr>
          <p:nvPr/>
        </p:nvPicPr>
        <p:blipFill>
          <a:blip r:embed="rId2"/>
          <a:stretch>
            <a:fillRect/>
          </a:stretch>
        </p:blipFill>
        <p:spPr>
          <a:xfrm>
            <a:off x="8656638" y="269875"/>
            <a:ext cx="2728912" cy="2236788"/>
          </a:xfrm>
          <a:prstGeom prst="rect">
            <a:avLst/>
          </a:prstGeom>
          <a:noFill/>
          <a:ln w="9525">
            <a:noFill/>
          </a:ln>
        </p:spPr>
      </p:pic>
      <p:pic>
        <p:nvPicPr>
          <p:cNvPr id="30727" name="Picture 7" descr="C:\Users\admin123\AppData\Roaming\Tencent\Users\547414101\QQ\WinTemp\RichOle\J81(3M6SODKEZA57PX0EGJK.png"/>
          <p:cNvPicPr>
            <a:picLocks noChangeAspect="1"/>
          </p:cNvPicPr>
          <p:nvPr/>
        </p:nvPicPr>
        <p:blipFill>
          <a:blip r:embed="rId3"/>
          <a:stretch>
            <a:fillRect/>
          </a:stretch>
        </p:blipFill>
        <p:spPr>
          <a:xfrm>
            <a:off x="4695825" y="269875"/>
            <a:ext cx="2781300" cy="2236788"/>
          </a:xfrm>
          <a:prstGeom prst="rect">
            <a:avLst/>
          </a:prstGeom>
          <a:noFill/>
          <a:ln w="9525">
            <a:noFill/>
          </a:ln>
        </p:spPr>
      </p:pic>
      <p:sp>
        <p:nvSpPr>
          <p:cNvPr id="12" name="矩形 11"/>
          <p:cNvSpPr/>
          <p:nvPr/>
        </p:nvSpPr>
        <p:spPr>
          <a:xfrm>
            <a:off x="492125" y="2560638"/>
            <a:ext cx="3003550" cy="338137"/>
          </a:xfrm>
          <a:prstGeom prst="rect">
            <a:avLst/>
          </a:prstGeom>
          <a:noFill/>
          <a:ln w="9525">
            <a:noFill/>
          </a:ln>
        </p:spPr>
        <p:txBody>
          <a:bodyPr>
            <a:spAutoFit/>
          </a:bodyPr>
          <a:p>
            <a:r>
              <a:rPr lang="zh-CN" altLang="zh-CN" sz="1600" dirty="0">
                <a:solidFill>
                  <a:srgbClr val="000000"/>
                </a:solidFill>
                <a:latin typeface="仿宋" panose="02010609060101010101" pitchFamily="49" charset="-122"/>
                <a:ea typeface="仿宋" panose="02010609060101010101" pitchFamily="49" charset="-122"/>
              </a:rPr>
              <a:t>“就这样，我走向了人间。”</a:t>
            </a:r>
            <a:endParaRPr lang="zh-CN" altLang="en-US" sz="1600" dirty="0">
              <a:latin typeface="仿宋" panose="02010609060101010101" pitchFamily="49" charset="-122"/>
              <a:ea typeface="仿宋" panose="02010609060101010101" pitchFamily="49" charset="-122"/>
            </a:endParaRPr>
          </a:p>
        </p:txBody>
      </p:sp>
      <p:sp>
        <p:nvSpPr>
          <p:cNvPr id="13" name="矩形 12"/>
          <p:cNvSpPr/>
          <p:nvPr/>
        </p:nvSpPr>
        <p:spPr>
          <a:xfrm>
            <a:off x="4695825" y="2468563"/>
            <a:ext cx="2781300" cy="862012"/>
          </a:xfrm>
          <a:prstGeom prst="rect">
            <a:avLst/>
          </a:prstGeom>
          <a:noFill/>
          <a:ln w="9525">
            <a:noFill/>
          </a:ln>
        </p:spPr>
        <p:txBody>
          <a:bodyPr>
            <a:spAutoFit/>
          </a:bodyPr>
          <a:p>
            <a:r>
              <a:rPr lang="en-US" altLang="zh-CN" dirty="0">
                <a:solidFill>
                  <a:srgbClr val="000000"/>
                </a:solidFill>
                <a:latin typeface="Calibri" panose="020F0502020204030204" pitchFamily="34" charset="0"/>
                <a:ea typeface="等线" panose="02010600030101010101" pitchFamily="2" charset="-122"/>
              </a:rPr>
              <a:t>       </a:t>
            </a:r>
            <a:r>
              <a:rPr lang="zh-CN" altLang="zh-CN" sz="1600" dirty="0">
                <a:solidFill>
                  <a:srgbClr val="000000"/>
                </a:solidFill>
                <a:latin typeface="仿宋" panose="02010609060101010101" pitchFamily="49" charset="-122"/>
                <a:ea typeface="仿宋" panose="02010609060101010101" pitchFamily="49" charset="-122"/>
              </a:rPr>
              <a:t>“这年秋天，我怀着也许可以设法上学读书的希望，出发到喀山去了。”</a:t>
            </a:r>
            <a:endParaRPr lang="zh-CN" altLang="en-US" sz="1600" dirty="0">
              <a:latin typeface="仿宋" panose="02010609060101010101" pitchFamily="49" charset="-122"/>
              <a:ea typeface="仿宋" panose="02010609060101010101" pitchFamily="49" charset="-122"/>
            </a:endParaRPr>
          </a:p>
        </p:txBody>
      </p:sp>
      <p:sp>
        <p:nvSpPr>
          <p:cNvPr id="14" name="矩形标注 13"/>
          <p:cNvSpPr/>
          <p:nvPr/>
        </p:nvSpPr>
        <p:spPr>
          <a:xfrm>
            <a:off x="492125" y="3940175"/>
            <a:ext cx="3324225" cy="2540000"/>
          </a:xfrm>
          <a:prstGeom prst="wedgeRectCallout">
            <a:avLst>
              <a:gd name="adj1" fmla="val -29556"/>
              <a:gd name="adj2" fmla="val -77092"/>
            </a:avLst>
          </a:prstGeom>
        </p:spPr>
        <p:style>
          <a:lnRef idx="2">
            <a:schemeClr val="accent2"/>
          </a:lnRef>
          <a:fillRef idx="1">
            <a:schemeClr val="lt1"/>
          </a:fillRef>
          <a:effectRef idx="0">
            <a:schemeClr val="accent2"/>
          </a:effectRef>
          <a:fontRef idx="minor">
            <a:schemeClr val="dk1"/>
          </a:fontRef>
        </p:style>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    </a:t>
            </a:r>
            <a:r>
              <a:rPr kumimoji="0" lang="zh-CN" altLang="zh-CN" sz="12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主人公阿廖沙</a:t>
            </a:r>
            <a:r>
              <a:rPr kumimoji="0" lang="en-US" altLang="zh-CN" sz="12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3</a:t>
            </a:r>
            <a:r>
              <a:rPr kumimoji="0" lang="zh-CN" altLang="en-US" sz="12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岁时父亲死于霍乱，母亲带着他到外祖父家生活。在这个家庭里，父子、兄弟、夫妻间勾心斗角，为争夺财产甚至为一些小事常常争吵斗殴。外祖父喜怒无常，脾气暴躁，凶狠地毒打祖母，把阿廖沙也打得失去知觉。外祖母对阿廖沙非常慈爱，给他讲传说、童话和民间故事，面对生活压力而毫无怨言。母亲被迫改嫁，几年后患肺结核病去世。外祖父破产后，</a:t>
            </a:r>
            <a:r>
              <a:rPr kumimoji="0" lang="en-US" altLang="zh-CN" sz="12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11</a:t>
            </a:r>
            <a:r>
              <a:rPr kumimoji="0" lang="zh-CN" altLang="en-US" sz="1200" b="0" i="0" u="none" strike="noStrike" kern="1200" cap="none" spc="0" normalizeH="0" baseline="0" noProof="0" dirty="0">
                <a:ln>
                  <a:noFill/>
                </a:ln>
                <a:solidFill>
                  <a:schemeClr val="tx1"/>
                </a:solidFill>
                <a:effectLst/>
                <a:uLnTx/>
                <a:uFillTx/>
                <a:latin typeface="宋体" panose="02010600030101010101" pitchFamily="2" charset="-122"/>
                <a:ea typeface="宋体" panose="02010600030101010101" pitchFamily="2" charset="-122"/>
                <a:cs typeface="Times New Roman" panose="02020603050405020304" pitchFamily="18" charset="0"/>
              </a:rPr>
              <a:t>岁的阿廖沙被迫流落人间，开始独立谋生。</a:t>
            </a:r>
            <a:endParaRPr kumimoji="0" lang="zh-CN" altLang="en-US" sz="12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宋体" panose="02010600030101010101" pitchFamily="2" charset="-122"/>
            </a:endParaRPr>
          </a:p>
        </p:txBody>
      </p:sp>
      <p:sp>
        <p:nvSpPr>
          <p:cNvPr id="18" name="矩形标注 17"/>
          <p:cNvSpPr/>
          <p:nvPr/>
        </p:nvSpPr>
        <p:spPr>
          <a:xfrm>
            <a:off x="8439150" y="3933825"/>
            <a:ext cx="3324225" cy="2540000"/>
          </a:xfrm>
          <a:prstGeom prst="wedgeRectCallout">
            <a:avLst>
              <a:gd name="adj1" fmla="val -29556"/>
              <a:gd name="adj2" fmla="val -77092"/>
            </a:avLst>
          </a:prstGeom>
        </p:spPr>
        <p:style>
          <a:lnRef idx="2">
            <a:schemeClr val="accent2"/>
          </a:lnRef>
          <a:fillRef idx="1">
            <a:schemeClr val="lt1"/>
          </a:fillRef>
          <a:effectRef idx="0">
            <a:schemeClr val="accent2"/>
          </a:effectRef>
          <a:fontRef idx="minor">
            <a:schemeClr val="dk1"/>
          </a:fontRef>
        </p:style>
        <p:txBody>
          <a:bodyPr anchor="ctr"/>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dk1"/>
                </a:solidFill>
                <a:effectLst/>
                <a:uLnTx/>
                <a:uFillTx/>
                <a:latin typeface="+mn-lt"/>
                <a:ea typeface="+mn-ea"/>
                <a:cs typeface="+mn-cs"/>
              </a:rPr>
              <a:t>         </a:t>
            </a:r>
            <a:r>
              <a:rPr kumimoji="0" lang="zh-CN" altLang="zh-CN" sz="1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阿廖沙</a:t>
            </a:r>
            <a:r>
              <a:rPr kumimoji="0" lang="en-US" altLang="zh-CN" sz="1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16</a:t>
            </a:r>
            <a:r>
              <a:rPr kumimoji="0" lang="zh-CN" altLang="zh-CN" sz="1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岁抱着上大学的愿望来到喀山，但理想无法实现，喀山的贫民窟与码头成了他的社会大学。阿廖沙无处栖身，与他人共用一张床板。在码头、面包房、杂货店到处打工。后来，因接触</a:t>
            </a:r>
            <a:r>
              <a:rPr kumimoji="0" lang="zh-CN" altLang="zh-CN" sz="1200" b="0" i="0" u="none" strike="noStrike" kern="1200" cap="none" spc="0" normalizeH="0" baseline="0" noProof="0" dirty="0" smtClean="0">
                <a:ln>
                  <a:noFill/>
                </a:ln>
                <a:solidFill>
                  <a:schemeClr val="dk1"/>
                </a:solidFill>
                <a:effectLst/>
                <a:uLnTx/>
                <a:uFillTx/>
                <a:latin typeface="宋体" panose="02010600030101010101" pitchFamily="2" charset="-122"/>
                <a:ea typeface="宋体" panose="02010600030101010101" pitchFamily="2" charset="-122"/>
                <a:cs typeface="+mn-cs"/>
              </a:rPr>
              <a:t>大中学生</a:t>
            </a:r>
            <a:r>
              <a:rPr kumimoji="0" lang="zh-CN" altLang="zh-CN" sz="1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rPr>
              <a:t>、秘密团体的成员及西伯利亚流放回来的革命者，思想发生变化。阿廖沙阅读革命民主主义和马克思主义著作，直至参加革命活动。在革命者的引导之下，摆脱了自杀的精神危机。</a:t>
            </a:r>
            <a:endParaRPr kumimoji="0" lang="en-US" altLang="zh-CN" sz="1200" b="0" i="0" u="none" strike="noStrike" kern="1200" cap="none" spc="0" normalizeH="0" baseline="0" noProof="0" dirty="0">
              <a:ln>
                <a:noFill/>
              </a:ln>
              <a:solidFill>
                <a:schemeClr val="dk1"/>
              </a:solidFill>
              <a:effectLst/>
              <a:uLnTx/>
              <a:uFillTx/>
              <a:latin typeface="宋体" panose="02010600030101010101" pitchFamily="2" charset="-122"/>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fade">
                                      <p:cBhvr>
                                        <p:cTn id="7" dur="2000"/>
                                        <p:tgtEl>
                                          <p:spTgt spid="307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0727"/>
                                        </p:tgtEl>
                                        <p:attrNameLst>
                                          <p:attrName>style.visibility</p:attrName>
                                        </p:attrNameLst>
                                      </p:cBhvr>
                                      <p:to>
                                        <p:strVal val="visible"/>
                                      </p:to>
                                    </p:set>
                                    <p:animEffect transition="in" filter="blinds(horizontal)">
                                      <p:cBhvr>
                                        <p:cTn id="15" dur="500"/>
                                        <p:tgtEl>
                                          <p:spTgt spid="3072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linds(horizontal)">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0725"/>
                                        </p:tgtEl>
                                        <p:attrNameLst>
                                          <p:attrName>style.visibility</p:attrName>
                                        </p:attrNameLst>
                                      </p:cBhvr>
                                      <p:to>
                                        <p:strVal val="visible"/>
                                      </p:to>
                                    </p:set>
                                    <p:animEffect transition="in" filter="blinds(horizontal)">
                                      <p:cBhvr>
                                        <p:cTn id="25" dur="500"/>
                                        <p:tgtEl>
                                          <p:spTgt spid="30725"/>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linds(horizontal)">
                                      <p:cBhvr>
                                        <p:cTn id="30" dur="500"/>
                                        <p:tgtEl>
                                          <p:spTgt spid="14"/>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linds(horizontal)">
                                      <p:cBhvr>
                                        <p:cTn id="33" dur="500"/>
                                        <p:tgtEl>
                                          <p:spTgt spid="1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linds(horizontal)">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2" grpId="0"/>
      <p:bldP spid="13" grpId="0"/>
      <p:bldP spid="14"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2" name="Picture 1" descr="C:\Users\admin123\Documents\Tencent Files\547414101\Image\C2C\%9V)]0(M1~HQEWV8S@H@X%O.jpg"/>
          <p:cNvPicPr>
            <a:picLocks noChangeAspect="1"/>
          </p:cNvPicPr>
          <p:nvPr/>
        </p:nvPicPr>
        <p:blipFill>
          <a:blip r:embed="rId1"/>
          <a:stretch>
            <a:fillRect/>
          </a:stretch>
        </p:blipFill>
        <p:spPr>
          <a:xfrm>
            <a:off x="642938" y="269875"/>
            <a:ext cx="2852737" cy="2236788"/>
          </a:xfrm>
          <a:prstGeom prst="rect">
            <a:avLst/>
          </a:prstGeom>
          <a:noFill/>
          <a:ln w="9525">
            <a:noFill/>
          </a:ln>
        </p:spPr>
      </p:pic>
      <p:pic>
        <p:nvPicPr>
          <p:cNvPr id="5123" name="Picture 5" descr="C:\Users\admin123\Documents\Tencent Files\547414101\Image\C2C\)[0NP]S@_~WLWN)QQD9X]{0.jpg"/>
          <p:cNvPicPr>
            <a:picLocks noChangeAspect="1"/>
          </p:cNvPicPr>
          <p:nvPr/>
        </p:nvPicPr>
        <p:blipFill>
          <a:blip r:embed="rId2"/>
          <a:stretch>
            <a:fillRect/>
          </a:stretch>
        </p:blipFill>
        <p:spPr>
          <a:xfrm>
            <a:off x="8656638" y="269875"/>
            <a:ext cx="2728912" cy="2236788"/>
          </a:xfrm>
          <a:prstGeom prst="rect">
            <a:avLst/>
          </a:prstGeom>
          <a:noFill/>
          <a:ln w="9525">
            <a:noFill/>
          </a:ln>
        </p:spPr>
      </p:pic>
      <p:pic>
        <p:nvPicPr>
          <p:cNvPr id="5124" name="Picture 7" descr="C:\Users\admin123\AppData\Roaming\Tencent\Users\547414101\QQ\WinTemp\RichOle\J81(3M6SODKEZA57PX0EGJK.png"/>
          <p:cNvPicPr>
            <a:picLocks noChangeAspect="1"/>
          </p:cNvPicPr>
          <p:nvPr/>
        </p:nvPicPr>
        <p:blipFill>
          <a:blip r:embed="rId3"/>
          <a:stretch>
            <a:fillRect/>
          </a:stretch>
        </p:blipFill>
        <p:spPr>
          <a:xfrm>
            <a:off x="4695825" y="269875"/>
            <a:ext cx="2781300" cy="2236788"/>
          </a:xfrm>
          <a:prstGeom prst="rect">
            <a:avLst/>
          </a:prstGeom>
          <a:noFill/>
          <a:ln w="9525">
            <a:noFill/>
          </a:ln>
        </p:spPr>
      </p:pic>
      <p:graphicFrame>
        <p:nvGraphicFramePr>
          <p:cNvPr id="10" name="表格 9"/>
          <p:cNvGraphicFramePr>
            <a:graphicFrameLocks noGrp="1"/>
          </p:cNvGraphicFramePr>
          <p:nvPr/>
        </p:nvGraphicFramePr>
        <p:xfrm>
          <a:off x="598488" y="2800350"/>
          <a:ext cx="10893777" cy="1298575"/>
        </p:xfrm>
        <a:graphic>
          <a:graphicData uri="http://schemas.openxmlformats.org/drawingml/2006/table">
            <a:tbl>
              <a:tblPr>
                <a:tableStyleId>{00A15C55-8517-42AA-B614-E9B94910E393}</a:tableStyleId>
              </a:tblPr>
              <a:tblGrid>
                <a:gridCol w="3251201"/>
                <a:gridCol w="4007556"/>
                <a:gridCol w="3635020"/>
              </a:tblGrid>
              <a:tr h="649111">
                <a:tc>
                  <a:txBody>
                    <a:bodyPr/>
                    <a:lstStyle/>
                    <a:p>
                      <a:pPr algn="ctr">
                        <a:lnSpc>
                          <a:spcPct val="120000"/>
                        </a:lnSpc>
                        <a:spcAft>
                          <a:spcPts val="0"/>
                        </a:spcAft>
                      </a:pPr>
                      <a:r>
                        <a:rPr lang="en-US" sz="2500" kern="100" dirty="0"/>
                        <a:t>3</a:t>
                      </a:r>
                      <a:r>
                        <a:rPr lang="zh-CN" sz="2500" kern="100" dirty="0"/>
                        <a:t>岁</a:t>
                      </a:r>
                      <a:r>
                        <a:rPr lang="en-US" sz="2500" kern="100" dirty="0"/>
                        <a:t>-11</a:t>
                      </a:r>
                      <a:r>
                        <a:rPr lang="zh-CN" sz="2500" kern="100" dirty="0"/>
                        <a:t>岁</a:t>
                      </a:r>
                      <a:endParaRPr lang="zh-CN" sz="2500" kern="100" dirty="0">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ct val="120000"/>
                        </a:lnSpc>
                        <a:spcAft>
                          <a:spcPts val="0"/>
                        </a:spcAft>
                      </a:pPr>
                      <a:r>
                        <a:rPr lang="en-US" sz="2500" kern="100" dirty="0"/>
                        <a:t>11</a:t>
                      </a:r>
                      <a:r>
                        <a:rPr lang="zh-CN" sz="2500" kern="100" dirty="0"/>
                        <a:t>岁</a:t>
                      </a:r>
                      <a:r>
                        <a:rPr lang="en-US" sz="2500" kern="100" dirty="0"/>
                        <a:t>-16</a:t>
                      </a:r>
                      <a:r>
                        <a:rPr lang="zh-CN" sz="2500" kern="100" dirty="0"/>
                        <a:t>岁</a:t>
                      </a:r>
                      <a:endParaRPr lang="zh-CN" sz="2500" kern="100" dirty="0">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ct val="120000"/>
                        </a:lnSpc>
                        <a:spcAft>
                          <a:spcPts val="0"/>
                        </a:spcAft>
                      </a:pPr>
                      <a:r>
                        <a:rPr lang="en-US" sz="2500" kern="100" dirty="0"/>
                        <a:t>16</a:t>
                      </a:r>
                      <a:r>
                        <a:rPr lang="zh-CN" sz="2500" kern="100" dirty="0"/>
                        <a:t>岁以后</a:t>
                      </a:r>
                      <a:endParaRPr lang="zh-CN" sz="2500" kern="100" dirty="0">
                        <a:latin typeface="Calibri" panose="020F0502020204030204"/>
                        <a:ea typeface="宋体" panose="02010600030101010101" pitchFamily="2" charset="-122"/>
                        <a:cs typeface="Times New Roman" panose="02020603050405020304"/>
                      </a:endParaRPr>
                    </a:p>
                  </a:txBody>
                  <a:tcPr marL="68580" marR="68580" marT="0" marB="0" anchor="ctr"/>
                </a:tc>
              </a:tr>
              <a:tr h="649111">
                <a:tc>
                  <a:txBody>
                    <a:bodyPr/>
                    <a:lstStyle/>
                    <a:p>
                      <a:pPr algn="ctr">
                        <a:lnSpc>
                          <a:spcPct val="120000"/>
                        </a:lnSpc>
                        <a:spcAft>
                          <a:spcPts val="0"/>
                        </a:spcAft>
                      </a:pPr>
                      <a:r>
                        <a:rPr lang="zh-CN" sz="2500" kern="100"/>
                        <a:t>童年</a:t>
                      </a:r>
                      <a:endParaRPr lang="zh-CN" sz="2500" kern="100">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ct val="120000"/>
                        </a:lnSpc>
                        <a:spcAft>
                          <a:spcPts val="0"/>
                        </a:spcAft>
                      </a:pPr>
                      <a:r>
                        <a:rPr lang="zh-CN" sz="2500" kern="100" dirty="0"/>
                        <a:t>在人间</a:t>
                      </a:r>
                      <a:endParaRPr lang="zh-CN" sz="2500" kern="100" dirty="0">
                        <a:latin typeface="Calibri" panose="020F0502020204030204"/>
                        <a:ea typeface="宋体" panose="02010600030101010101" pitchFamily="2" charset="-122"/>
                        <a:cs typeface="Times New Roman" panose="02020603050405020304"/>
                      </a:endParaRPr>
                    </a:p>
                  </a:txBody>
                  <a:tcPr marL="68580" marR="68580" marT="0" marB="0" anchor="ctr"/>
                </a:tc>
                <a:tc>
                  <a:txBody>
                    <a:bodyPr/>
                    <a:lstStyle/>
                    <a:p>
                      <a:pPr algn="ctr">
                        <a:lnSpc>
                          <a:spcPct val="120000"/>
                        </a:lnSpc>
                        <a:spcAft>
                          <a:spcPts val="0"/>
                        </a:spcAft>
                      </a:pPr>
                      <a:r>
                        <a:rPr lang="zh-CN" sz="2500" kern="100" dirty="0"/>
                        <a:t>我的大学</a:t>
                      </a:r>
                      <a:endParaRPr lang="zh-CN" sz="2500" kern="100" dirty="0">
                        <a:latin typeface="Calibri" panose="020F0502020204030204"/>
                        <a:ea typeface="宋体" panose="02010600030101010101" pitchFamily="2" charset="-122"/>
                        <a:cs typeface="Times New Roman" panose="02020603050405020304"/>
                      </a:endParaRPr>
                    </a:p>
                  </a:txBody>
                  <a:tcPr marL="68580" marR="68580" marT="0" marB="0" anchor="ctr"/>
                </a:tc>
              </a:tr>
            </a:tbl>
          </a:graphicData>
        </a:graphic>
      </p:graphicFrame>
      <p:sp>
        <p:nvSpPr>
          <p:cNvPr id="33793" name="Rectangle 1"/>
          <p:cNvSpPr/>
          <p:nvPr/>
        </p:nvSpPr>
        <p:spPr>
          <a:xfrm>
            <a:off x="642938" y="4665663"/>
            <a:ext cx="10848975" cy="1241425"/>
          </a:xfrm>
          <a:prstGeom prst="rect">
            <a:avLst/>
          </a:prstGeom>
          <a:noFill/>
          <a:ln w="9525">
            <a:noFill/>
          </a:ln>
        </p:spPr>
        <p:txBody>
          <a:bodyPr anchor="ctr">
            <a:spAutoFit/>
          </a:bodyPr>
          <a:p>
            <a:pPr indent="266700">
              <a:lnSpc>
                <a:spcPct val="150000"/>
              </a:lnSpc>
            </a:pPr>
            <a:r>
              <a:rPr lang="en-US" altLang="zh-CN" sz="2800" dirty="0">
                <a:latin typeface="楷体" panose="02010609060101010101" pitchFamily="49" charset="-122"/>
                <a:ea typeface="楷体" panose="02010609060101010101" pitchFamily="49" charset="-122"/>
              </a:rPr>
              <a:t>  </a:t>
            </a:r>
            <a:r>
              <a:rPr lang="zh-CN" altLang="en-US" sz="2500" dirty="0">
                <a:latin typeface="楷体" panose="02010609060101010101" pitchFamily="49" charset="-122"/>
                <a:ea typeface="楷体" panose="02010609060101010101" pitchFamily="49" charset="-122"/>
              </a:rPr>
              <a:t>成长小说讲述的是主人公自幼年或少年至成年、自天真无知至成熟世故的历练过程。我们在阅读中能够找到自己和生活的影子。</a:t>
            </a:r>
            <a:endParaRPr lang="zh-CN" altLang="en-US" sz="2500"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793"/>
                                        </p:tgtEl>
                                        <p:attrNameLst>
                                          <p:attrName>style.visibility</p:attrName>
                                        </p:attrNameLst>
                                      </p:cBhvr>
                                      <p:to>
                                        <p:strVal val="visible"/>
                                      </p:to>
                                    </p:set>
                                    <p:animEffect transition="in" filter="fade">
                                      <p:cBhvr>
                                        <p:cTn id="12" dur="2000"/>
                                        <p:tgtEl>
                                          <p:spTgt spid="33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1"/>
          <p:cNvSpPr/>
          <p:nvPr/>
        </p:nvSpPr>
        <p:spPr>
          <a:xfrm>
            <a:off x="3463925" y="2732088"/>
            <a:ext cx="6967538" cy="1028700"/>
          </a:xfrm>
          <a:prstGeom prst="rect">
            <a:avLst/>
          </a:prstGeom>
          <a:noFill/>
          <a:ln w="9525">
            <a:noFill/>
          </a:ln>
        </p:spPr>
        <p:txBody>
          <a:bodyPr anchor="ctr">
            <a:spAutoFit/>
          </a:bodyPr>
          <a:p>
            <a:pPr indent="266700">
              <a:lnSpc>
                <a:spcPct val="150000"/>
              </a:lnSpc>
            </a:pPr>
            <a:r>
              <a:rPr lang="en-US" altLang="zh-CN" sz="2200" dirty="0">
                <a:latin typeface="仿宋" panose="02010609060101010101" pitchFamily="49" charset="-122"/>
                <a:ea typeface="仿宋" panose="02010609060101010101" pitchFamily="49" charset="-122"/>
              </a:rPr>
              <a:t>  </a:t>
            </a:r>
            <a:r>
              <a:rPr lang="zh-CN" altLang="en-US" sz="2200" dirty="0">
                <a:latin typeface="仿宋" panose="02010609060101010101" pitchFamily="49" charset="-122"/>
                <a:ea typeface="仿宋" panose="02010609060101010101" pitchFamily="49" charset="-122"/>
              </a:rPr>
              <a:t>借助阅读章回体小说的经验，根据每一章节出现的主要人物和主要事件试着给每一个章节写一个标题。</a:t>
            </a:r>
            <a:endParaRPr lang="zh-CN" altLang="en-US" sz="2200" dirty="0">
              <a:latin typeface="仿宋" panose="02010609060101010101" pitchFamily="49" charset="-122"/>
              <a:ea typeface="仿宋" panose="02010609060101010101" pitchFamily="49" charset="-122"/>
            </a:endParaRPr>
          </a:p>
        </p:txBody>
      </p:sp>
      <p:pic>
        <p:nvPicPr>
          <p:cNvPr id="5" name="Picture 2" descr="https://timgsa.baidu.com/timg?image&amp;quality=80&amp;size=b9999_10000&amp;sec=1563354857584&amp;di=c469b8897d2c6ac199468060d760ea7d&amp;imgtype=0&amp;src=http%3A%2F%2Fuploads.5068.com%2Fallimg%2F1903%2F219-1Z30G55015.jpg"/>
          <p:cNvPicPr>
            <a:picLocks noChangeAspect="1" noChangeArrowheads="1"/>
          </p:cNvPicPr>
          <p:nvPr/>
        </p:nvPicPr>
        <p:blipFill>
          <a:blip r:embed="rId1"/>
          <a:srcRect/>
          <a:stretch>
            <a:fillRect/>
          </a:stretch>
        </p:blipFill>
        <p:spPr bwMode="auto">
          <a:xfrm>
            <a:off x="291041" y="1444554"/>
            <a:ext cx="2725792" cy="3198799"/>
          </a:xfrm>
          <a:prstGeom prst="rect">
            <a:avLst/>
          </a:prstGeom>
          <a:noFill/>
          <a:effectLst>
            <a:softEdge rad="127000"/>
          </a:effectLst>
        </p:spPr>
      </p:pic>
      <p:sp>
        <p:nvSpPr>
          <p:cNvPr id="6148" name="矩形 5"/>
          <p:cNvSpPr/>
          <p:nvPr/>
        </p:nvSpPr>
        <p:spPr>
          <a:xfrm>
            <a:off x="3482975" y="1614488"/>
            <a:ext cx="2108200" cy="476250"/>
          </a:xfrm>
          <a:prstGeom prst="rect">
            <a:avLst/>
          </a:prstGeom>
          <a:noFill/>
          <a:ln w="9525">
            <a:noFill/>
          </a:ln>
        </p:spPr>
        <p:txBody>
          <a:bodyPr wrap="none">
            <a:spAutoFit/>
          </a:bodyPr>
          <a:p>
            <a:r>
              <a:rPr lang="zh-CN" altLang="zh-CN" sz="2500" dirty="0">
                <a:latin typeface="Calibri" panose="020F0502020204030204" pitchFamily="34" charset="0"/>
                <a:ea typeface="等线" panose="02010600030101010101" pitchFamily="2" charset="-122"/>
              </a:rPr>
              <a:t>编写章节目录</a:t>
            </a:r>
            <a:endParaRPr lang="zh-CN" altLang="en-US" sz="2500" dirty="0">
              <a:latin typeface="Calibri" panose="020F0502020204030204" pitchFamily="34" charset="0"/>
              <a:ea typeface="等线"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1"/>
          <p:cNvSpPr/>
          <p:nvPr/>
        </p:nvSpPr>
        <p:spPr>
          <a:xfrm>
            <a:off x="3463925" y="2813050"/>
            <a:ext cx="6967538" cy="1614488"/>
          </a:xfrm>
          <a:prstGeom prst="rect">
            <a:avLst/>
          </a:prstGeom>
          <a:noFill/>
          <a:ln w="9525">
            <a:noFill/>
          </a:ln>
        </p:spPr>
        <p:txBody>
          <a:bodyPr anchor="ctr">
            <a:spAutoFit/>
          </a:bodyPr>
          <a:p>
            <a:pPr>
              <a:lnSpc>
                <a:spcPct val="150000"/>
              </a:lnSpc>
            </a:pPr>
            <a:r>
              <a:rPr lang="en-US" altLang="zh-CN" sz="2200" dirty="0">
                <a:latin typeface="仿宋" panose="02010609060101010101" pitchFamily="49" charset="-122"/>
                <a:ea typeface="仿宋" panose="02010609060101010101" pitchFamily="49" charset="-122"/>
              </a:rPr>
              <a:t>1.</a:t>
            </a:r>
            <a:r>
              <a:rPr lang="zh-CN" altLang="en-US" sz="2200" dirty="0">
                <a:latin typeface="仿宋" panose="02010609060101010101" pitchFamily="49" charset="-122"/>
                <a:ea typeface="仿宋" panose="02010609060101010101" pitchFamily="49" charset="-122"/>
              </a:rPr>
              <a:t>寻找</a:t>
            </a:r>
            <a:r>
              <a:rPr lang="zh-CN" altLang="zh-CN" sz="2200" dirty="0">
                <a:latin typeface="仿宋" panose="02010609060101010101" pitchFamily="49" charset="-122"/>
                <a:ea typeface="仿宋" panose="02010609060101010101" pitchFamily="49" charset="-122"/>
              </a:rPr>
              <a:t>阿廖沙成长中的关键事件</a:t>
            </a:r>
            <a:r>
              <a:rPr lang="zh-CN" altLang="en-US" sz="2200" dirty="0">
                <a:latin typeface="仿宋" panose="02010609060101010101" pitchFamily="49" charset="-122"/>
                <a:ea typeface="仿宋" panose="02010609060101010101" pitchFamily="49" charset="-122"/>
              </a:rPr>
              <a:t>。</a:t>
            </a:r>
            <a:endParaRPr lang="zh-CN" altLang="zh-CN" sz="2200" dirty="0">
              <a:latin typeface="仿宋" panose="02010609060101010101" pitchFamily="49" charset="-122"/>
              <a:ea typeface="仿宋" panose="02010609060101010101" pitchFamily="49" charset="-122"/>
            </a:endParaRPr>
          </a:p>
          <a:p>
            <a:pPr>
              <a:lnSpc>
                <a:spcPct val="150000"/>
              </a:lnSpc>
            </a:pPr>
            <a:r>
              <a:rPr lang="en-US" altLang="zh-CN" sz="2200" dirty="0">
                <a:latin typeface="仿宋" panose="02010609060101010101" pitchFamily="49" charset="-122"/>
                <a:ea typeface="仿宋" panose="02010609060101010101" pitchFamily="49" charset="-122"/>
              </a:rPr>
              <a:t>2.</a:t>
            </a:r>
            <a:r>
              <a:rPr lang="zh-CN" altLang="zh-CN" sz="2200" dirty="0">
                <a:latin typeface="仿宋" panose="02010609060101010101" pitchFamily="49" charset="-122"/>
                <a:ea typeface="仿宋" panose="02010609060101010101" pitchFamily="49" charset="-122"/>
              </a:rPr>
              <a:t>根据时间顺序</a:t>
            </a:r>
            <a:r>
              <a:rPr lang="zh-CN" altLang="en-US" sz="2200" dirty="0">
                <a:latin typeface="仿宋" panose="02010609060101010101" pitchFamily="49" charset="-122"/>
                <a:ea typeface="仿宋" panose="02010609060101010101" pitchFamily="49" charset="-122"/>
              </a:rPr>
              <a:t>，</a:t>
            </a:r>
            <a:r>
              <a:rPr lang="zh-CN" altLang="zh-CN" sz="2200" dirty="0">
                <a:latin typeface="仿宋" panose="02010609060101010101" pitchFamily="49" charset="-122"/>
                <a:ea typeface="仿宋" panose="02010609060101010101" pitchFamily="49" charset="-122"/>
              </a:rPr>
              <a:t>选择关键事件，编制阿廖沙童年生活大事记。</a:t>
            </a:r>
            <a:endParaRPr lang="zh-CN" altLang="zh-CN" sz="2200" dirty="0">
              <a:latin typeface="仿宋" panose="02010609060101010101" pitchFamily="49" charset="-122"/>
              <a:ea typeface="仿宋" panose="02010609060101010101" pitchFamily="49" charset="-122"/>
            </a:endParaRPr>
          </a:p>
        </p:txBody>
      </p:sp>
      <p:pic>
        <p:nvPicPr>
          <p:cNvPr id="5" name="Picture 2" descr="https://timgsa.baidu.com/timg?image&amp;quality=80&amp;size=b9999_10000&amp;sec=1563354857584&amp;di=c469b8897d2c6ac199468060d760ea7d&amp;imgtype=0&amp;src=http%3A%2F%2Fuploads.5068.com%2Fallimg%2F1903%2F219-1Z30G55015.jpg"/>
          <p:cNvPicPr>
            <a:picLocks noChangeAspect="1" noChangeArrowheads="1"/>
          </p:cNvPicPr>
          <p:nvPr/>
        </p:nvPicPr>
        <p:blipFill>
          <a:blip r:embed="rId1"/>
          <a:srcRect/>
          <a:stretch>
            <a:fillRect/>
          </a:stretch>
        </p:blipFill>
        <p:spPr bwMode="auto">
          <a:xfrm>
            <a:off x="291041" y="1444554"/>
            <a:ext cx="2725792" cy="3198799"/>
          </a:xfrm>
          <a:prstGeom prst="rect">
            <a:avLst/>
          </a:prstGeom>
          <a:noFill/>
          <a:effectLst>
            <a:softEdge rad="127000"/>
          </a:effectLst>
        </p:spPr>
      </p:pic>
      <p:sp>
        <p:nvSpPr>
          <p:cNvPr id="7172" name="矩形 5"/>
          <p:cNvSpPr/>
          <p:nvPr/>
        </p:nvSpPr>
        <p:spPr>
          <a:xfrm>
            <a:off x="3482975" y="1614488"/>
            <a:ext cx="3070225" cy="476250"/>
          </a:xfrm>
          <a:prstGeom prst="rect">
            <a:avLst/>
          </a:prstGeom>
          <a:noFill/>
          <a:ln w="9525">
            <a:noFill/>
          </a:ln>
        </p:spPr>
        <p:txBody>
          <a:bodyPr wrap="none">
            <a:spAutoFit/>
          </a:bodyPr>
          <a:p>
            <a:r>
              <a:rPr lang="zh-CN" altLang="en-US" sz="2500" dirty="0">
                <a:latin typeface="Calibri" panose="020F0502020204030204" pitchFamily="34" charset="0"/>
                <a:ea typeface="等线" panose="02010600030101010101" pitchFamily="2" charset="-122"/>
              </a:rPr>
              <a:t>编制童年生活大事记</a:t>
            </a:r>
            <a:endParaRPr lang="zh-CN" altLang="en-US" sz="2500" dirty="0">
              <a:latin typeface="Calibri" panose="020F0502020204030204" pitchFamily="34" charset="0"/>
              <a:ea typeface="等线"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1"/>
          <p:cNvSpPr/>
          <p:nvPr/>
        </p:nvSpPr>
        <p:spPr>
          <a:xfrm>
            <a:off x="3482975" y="2720975"/>
            <a:ext cx="7151688" cy="1108075"/>
          </a:xfrm>
          <a:prstGeom prst="rect">
            <a:avLst/>
          </a:prstGeom>
          <a:noFill/>
          <a:ln w="9525">
            <a:noFill/>
          </a:ln>
        </p:spPr>
        <p:txBody>
          <a:bodyPr anchor="ctr">
            <a:spAutoFit/>
          </a:bodyPr>
          <a:p>
            <a:pPr>
              <a:lnSpc>
                <a:spcPct val="150000"/>
              </a:lnSpc>
            </a:pPr>
            <a:r>
              <a:rPr lang="en-US" altLang="zh-CN" sz="2200" dirty="0">
                <a:latin typeface="仿宋" panose="02010609060101010101" pitchFamily="49" charset="-122"/>
                <a:ea typeface="仿宋" panose="02010609060101010101" pitchFamily="49" charset="-122"/>
              </a:rPr>
              <a:t>1.</a:t>
            </a:r>
            <a:r>
              <a:rPr lang="zh-CN" altLang="zh-CN" sz="2200" dirty="0">
                <a:latin typeface="仿宋" panose="02010609060101010101" pitchFamily="49" charset="-122"/>
                <a:ea typeface="仿宋" panose="02010609060101010101" pitchFamily="49" charset="-122"/>
              </a:rPr>
              <a:t>这些关键事件的共同点是</a:t>
            </a:r>
            <a:r>
              <a:rPr lang="zh-CN" altLang="en-US" sz="2200" dirty="0">
                <a:latin typeface="仿宋" panose="02010609060101010101" pitchFamily="49" charset="-122"/>
                <a:ea typeface="仿宋" panose="02010609060101010101" pitchFamily="49" charset="-122"/>
              </a:rPr>
              <a:t>什么？</a:t>
            </a:r>
            <a:endParaRPr lang="zh-CN" altLang="zh-CN" sz="2200" dirty="0">
              <a:latin typeface="仿宋" panose="02010609060101010101" pitchFamily="49" charset="-122"/>
              <a:ea typeface="仿宋" panose="02010609060101010101" pitchFamily="49" charset="-122"/>
            </a:endParaRPr>
          </a:p>
          <a:p>
            <a:pPr>
              <a:lnSpc>
                <a:spcPct val="150000"/>
              </a:lnSpc>
            </a:pPr>
            <a:r>
              <a:rPr lang="en-US" altLang="zh-CN" sz="2200" dirty="0">
                <a:latin typeface="仿宋" panose="02010609060101010101" pitchFamily="49" charset="-122"/>
                <a:ea typeface="仿宋" panose="02010609060101010101" pitchFamily="49" charset="-122"/>
              </a:rPr>
              <a:t>2.</a:t>
            </a:r>
            <a:r>
              <a:rPr lang="zh-CN" altLang="en-US" sz="2200" dirty="0">
                <a:latin typeface="仿宋" panose="02010609060101010101" pitchFamily="49" charset="-122"/>
                <a:ea typeface="仿宋" panose="02010609060101010101" pitchFamily="49" charset="-122"/>
              </a:rPr>
              <a:t>这些</a:t>
            </a:r>
            <a:r>
              <a:rPr lang="zh-CN" altLang="zh-CN" sz="2200" dirty="0">
                <a:latin typeface="仿宋" panose="02010609060101010101" pitchFamily="49" charset="-122"/>
                <a:ea typeface="仿宋" panose="02010609060101010101" pitchFamily="49" charset="-122"/>
              </a:rPr>
              <a:t>关键事件</a:t>
            </a:r>
            <a:r>
              <a:rPr lang="zh-CN" altLang="en-US" sz="2200" dirty="0">
                <a:latin typeface="仿宋" panose="02010609060101010101" pitchFamily="49" charset="-122"/>
                <a:ea typeface="仿宋" panose="02010609060101010101" pitchFamily="49" charset="-122"/>
              </a:rPr>
              <a:t>与</a:t>
            </a:r>
            <a:r>
              <a:rPr lang="zh-CN" altLang="zh-CN" sz="2200" dirty="0">
                <a:latin typeface="仿宋" panose="02010609060101010101" pitchFamily="49" charset="-122"/>
                <a:ea typeface="仿宋" panose="02010609060101010101" pitchFamily="49" charset="-122"/>
              </a:rPr>
              <a:t>阿廖沙的</a:t>
            </a:r>
            <a:r>
              <a:rPr lang="zh-CN" altLang="en-US" sz="2200" dirty="0">
                <a:latin typeface="仿宋" panose="02010609060101010101" pitchFamily="49" charset="-122"/>
                <a:ea typeface="仿宋" panose="02010609060101010101" pitchFamily="49" charset="-122"/>
              </a:rPr>
              <a:t>成长之间有什么关系？</a:t>
            </a:r>
            <a:endParaRPr lang="zh-CN" altLang="zh-CN" sz="2200" dirty="0">
              <a:latin typeface="仿宋" panose="02010609060101010101" pitchFamily="49" charset="-122"/>
              <a:ea typeface="仿宋" panose="02010609060101010101" pitchFamily="49" charset="-122"/>
            </a:endParaRPr>
          </a:p>
        </p:txBody>
      </p:sp>
      <p:pic>
        <p:nvPicPr>
          <p:cNvPr id="5" name="Picture 2" descr="https://timgsa.baidu.com/timg?image&amp;quality=80&amp;size=b9999_10000&amp;sec=1563354857584&amp;di=c469b8897d2c6ac199468060d760ea7d&amp;imgtype=0&amp;src=http%3A%2F%2Fuploads.5068.com%2Fallimg%2F1903%2F219-1Z30G55015.jpg"/>
          <p:cNvPicPr>
            <a:picLocks noChangeAspect="1" noChangeArrowheads="1"/>
          </p:cNvPicPr>
          <p:nvPr/>
        </p:nvPicPr>
        <p:blipFill>
          <a:blip r:embed="rId1"/>
          <a:srcRect/>
          <a:stretch>
            <a:fillRect/>
          </a:stretch>
        </p:blipFill>
        <p:spPr bwMode="auto">
          <a:xfrm>
            <a:off x="291041" y="1444554"/>
            <a:ext cx="2725792" cy="3198799"/>
          </a:xfrm>
          <a:prstGeom prst="rect">
            <a:avLst/>
          </a:prstGeom>
          <a:noFill/>
          <a:effectLst>
            <a:softEdge rad="127000"/>
          </a:effectLst>
        </p:spPr>
      </p:pic>
      <p:sp>
        <p:nvSpPr>
          <p:cNvPr id="8196" name="矩形 5"/>
          <p:cNvSpPr/>
          <p:nvPr/>
        </p:nvSpPr>
        <p:spPr>
          <a:xfrm>
            <a:off x="3482975" y="1614488"/>
            <a:ext cx="1787525" cy="476250"/>
          </a:xfrm>
          <a:prstGeom prst="rect">
            <a:avLst/>
          </a:prstGeom>
          <a:noFill/>
          <a:ln w="9525">
            <a:noFill/>
          </a:ln>
        </p:spPr>
        <p:txBody>
          <a:bodyPr wrap="none">
            <a:spAutoFit/>
          </a:bodyPr>
          <a:p>
            <a:r>
              <a:rPr lang="zh-CN" altLang="en-US" sz="2500" dirty="0">
                <a:latin typeface="Calibri" panose="020F0502020204030204" pitchFamily="34" charset="0"/>
                <a:ea typeface="等线" panose="02010600030101010101" pitchFamily="2" charset="-122"/>
              </a:rPr>
              <a:t>话题探讨：</a:t>
            </a:r>
            <a:endParaRPr lang="zh-CN" altLang="en-US" sz="2500" dirty="0">
              <a:latin typeface="Calibri" panose="020F0502020204030204" pitchFamily="34" charset="0"/>
              <a:ea typeface="等线" panose="02010600030101010101" pitchFamily="2" charset="-122"/>
            </a:endParaRPr>
          </a:p>
        </p:txBody>
      </p:sp>
      <p:sp>
        <p:nvSpPr>
          <p:cNvPr id="8" name="圆角矩形 7"/>
          <p:cNvSpPr/>
          <p:nvPr/>
        </p:nvSpPr>
        <p:spPr>
          <a:xfrm>
            <a:off x="3482975" y="5022850"/>
            <a:ext cx="5429250" cy="8699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schemeClr val="dk1"/>
                </a:solidFill>
                <a:effectLst/>
                <a:uLnTx/>
                <a:uFillTx/>
                <a:latin typeface="+mn-lt"/>
                <a:ea typeface="+mn-ea"/>
                <a:cs typeface="+mn-cs"/>
              </a:rPr>
              <a:t>交流：</a:t>
            </a:r>
            <a:r>
              <a:rPr kumimoji="0" lang="zh-CN" altLang="zh-CN" sz="22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宋体" panose="02010600030101010101" pitchFamily="2" charset="-122"/>
              </a:rPr>
              <a:t>谈谈自己成长中的关键事件。</a:t>
            </a:r>
            <a:endParaRPr kumimoji="0" lang="zh-CN" altLang="zh-CN" sz="22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 name="表格 1"/>
          <p:cNvGraphicFramePr>
            <a:graphicFrameLocks noGrp="1"/>
          </p:cNvGraphicFramePr>
          <p:nvPr/>
        </p:nvGraphicFramePr>
        <p:xfrm>
          <a:off x="5197475" y="801688"/>
          <a:ext cx="6215767" cy="5521594"/>
        </p:xfrm>
        <a:graphic>
          <a:graphicData uri="http://schemas.openxmlformats.org/drawingml/2006/table">
            <a:tbl>
              <a:tblPr>
                <a:tableStyleId>{7DF18680-E054-41AD-8BC1-D1AEF772440D}</a:tableStyleId>
              </a:tblPr>
              <a:tblGrid>
                <a:gridCol w="6215767"/>
              </a:tblGrid>
              <a:tr h="2562579">
                <a:tc>
                  <a:txBody>
                    <a:bodyPr/>
                    <a:lstStyle/>
                    <a:p>
                      <a:pPr algn="just">
                        <a:lnSpc>
                          <a:spcPct val="120000"/>
                        </a:lnSpc>
                        <a:spcAft>
                          <a:spcPts val="0"/>
                        </a:spcAft>
                      </a:pPr>
                      <a:r>
                        <a:rPr lang="zh-CN" sz="1600" kern="100" dirty="0"/>
                        <a:t>人物画像：</a:t>
                      </a:r>
                      <a:endParaRPr lang="zh-CN" sz="1600" kern="100" dirty="0">
                        <a:latin typeface="仿宋" panose="02010609060101010101" pitchFamily="49" charset="-122"/>
                        <a:ea typeface="仿宋" panose="02010609060101010101" pitchFamily="49" charset="-122"/>
                        <a:cs typeface="Times New Roman" panose="02020603050405020304"/>
                      </a:endParaRPr>
                    </a:p>
                  </a:txBody>
                  <a:tcPr marL="68580" marR="68580" marT="0" marB="0"/>
                </a:tc>
              </a:tr>
              <a:tr h="2959015">
                <a:tc>
                  <a:txBody>
                    <a:bodyPr/>
                    <a:lstStyle/>
                    <a:p>
                      <a:pPr algn="just">
                        <a:lnSpc>
                          <a:spcPct val="120000"/>
                        </a:lnSpc>
                        <a:spcAft>
                          <a:spcPts val="0"/>
                        </a:spcAft>
                      </a:pPr>
                      <a:r>
                        <a:rPr lang="zh-CN" sz="1600" kern="100" dirty="0"/>
                        <a:t>人物介绍：（包含信息：姓名，昵称，与主人公阿廖沙之间的关系，肖像描写，印象深刻的事件，人物性格等。）</a:t>
                      </a:r>
                      <a:endParaRPr lang="zh-CN" sz="1600" kern="100" dirty="0">
                        <a:latin typeface="仿宋" panose="02010609060101010101" pitchFamily="49" charset="-122"/>
                        <a:ea typeface="仿宋" panose="02010609060101010101" pitchFamily="49" charset="-122"/>
                        <a:cs typeface="Times New Roman" panose="02020603050405020304"/>
                      </a:endParaRPr>
                    </a:p>
                  </a:txBody>
                  <a:tcPr marL="68580" marR="68580" marT="0" marB="0"/>
                </a:tc>
              </a:tr>
            </a:tbl>
          </a:graphicData>
        </a:graphic>
      </p:graphicFrame>
      <p:pic>
        <p:nvPicPr>
          <p:cNvPr id="3073" name="Picture 1" descr="C:\Users\admin123\AppData\Roaming\Tencent\Users\547414101\QQ\WinTemp\RichOle\CK33HGO[}U)UAI`IZC3`UBK.png"/>
          <p:cNvPicPr>
            <a:picLocks noChangeAspect="1" noChangeArrowheads="1"/>
          </p:cNvPicPr>
          <p:nvPr/>
        </p:nvPicPr>
        <p:blipFill>
          <a:blip r:embed="rId1"/>
          <a:srcRect/>
          <a:stretch>
            <a:fillRect/>
          </a:stretch>
        </p:blipFill>
        <p:spPr bwMode="auto">
          <a:xfrm>
            <a:off x="293511" y="3182408"/>
            <a:ext cx="4079700" cy="3161947"/>
          </a:xfrm>
          <a:prstGeom prst="rect">
            <a:avLst/>
          </a:prstGeom>
          <a:noFill/>
          <a:effectLst>
            <a:softEdge rad="317500"/>
          </a:effectLst>
        </p:spPr>
      </p:pic>
      <p:sp>
        <p:nvSpPr>
          <p:cNvPr id="9227" name="矩形 3"/>
          <p:cNvSpPr/>
          <p:nvPr/>
        </p:nvSpPr>
        <p:spPr>
          <a:xfrm>
            <a:off x="1168400" y="1376363"/>
            <a:ext cx="2108200" cy="476250"/>
          </a:xfrm>
          <a:prstGeom prst="rect">
            <a:avLst/>
          </a:prstGeom>
          <a:noFill/>
          <a:ln w="9525">
            <a:noFill/>
          </a:ln>
        </p:spPr>
        <p:txBody>
          <a:bodyPr wrap="none">
            <a:spAutoFit/>
          </a:bodyPr>
          <a:p>
            <a:r>
              <a:rPr lang="zh-CN" altLang="en-US" sz="2500" dirty="0">
                <a:latin typeface="Calibri" panose="020F0502020204030204" pitchFamily="34" charset="0"/>
                <a:ea typeface="等线" panose="02010600030101010101" pitchFamily="2" charset="-122"/>
              </a:rPr>
              <a:t>制作人物档案</a:t>
            </a:r>
            <a:endParaRPr lang="zh-CN" altLang="en-US" sz="2500" dirty="0">
              <a:latin typeface="Calibri" panose="020F0502020204030204" pitchFamily="34" charset="0"/>
              <a:ea typeface="等线"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矩形 1"/>
          <p:cNvSpPr/>
          <p:nvPr/>
        </p:nvSpPr>
        <p:spPr>
          <a:xfrm>
            <a:off x="293688" y="1027113"/>
            <a:ext cx="4979987" cy="430212"/>
          </a:xfrm>
          <a:prstGeom prst="rect">
            <a:avLst/>
          </a:prstGeom>
          <a:noFill/>
          <a:ln w="9525">
            <a:noFill/>
          </a:ln>
        </p:spPr>
        <p:txBody>
          <a:bodyPr wrap="none">
            <a:spAutoFit/>
          </a:bodyPr>
          <a:p>
            <a:r>
              <a:rPr lang="zh-CN" altLang="zh-CN" sz="2200" dirty="0">
                <a:latin typeface="Calibri" panose="020F0502020204030204" pitchFamily="34" charset="0"/>
                <a:ea typeface="等线" panose="02010600030101010101" pitchFamily="2" charset="-122"/>
              </a:rPr>
              <a:t>梳理人物</a:t>
            </a:r>
            <a:r>
              <a:rPr lang="zh-CN" altLang="en-US" sz="2200" dirty="0">
                <a:latin typeface="Calibri" panose="020F0502020204030204" pitchFamily="34" charset="0"/>
                <a:ea typeface="等线" panose="02010600030101010101" pitchFamily="2" charset="-122"/>
              </a:rPr>
              <a:t>之间</a:t>
            </a:r>
            <a:r>
              <a:rPr lang="zh-CN" altLang="zh-CN" sz="2200" dirty="0">
                <a:latin typeface="Calibri" panose="020F0502020204030204" pitchFamily="34" charset="0"/>
                <a:ea typeface="等线" panose="02010600030101010101" pitchFamily="2" charset="-122"/>
              </a:rPr>
              <a:t>关系，</a:t>
            </a:r>
            <a:r>
              <a:rPr lang="zh-CN" altLang="en-US" sz="2200" dirty="0">
                <a:latin typeface="Calibri" panose="020F0502020204030204" pitchFamily="34" charset="0"/>
                <a:ea typeface="等线" panose="02010600030101010101" pitchFamily="2" charset="-122"/>
              </a:rPr>
              <a:t>绘制</a:t>
            </a:r>
            <a:r>
              <a:rPr lang="zh-CN" altLang="zh-CN" sz="2200" dirty="0">
                <a:latin typeface="Calibri" panose="020F0502020204030204" pitchFamily="34" charset="0"/>
                <a:ea typeface="等线" panose="02010600030101010101" pitchFamily="2" charset="-122"/>
              </a:rPr>
              <a:t>人物关系图谱</a:t>
            </a:r>
            <a:endParaRPr lang="zh-CN" altLang="zh-CN" sz="2200" dirty="0">
              <a:latin typeface="Calibri" panose="020F0502020204030204" pitchFamily="34" charset="0"/>
              <a:ea typeface="等线" panose="02010600030101010101" pitchFamily="2" charset="-122"/>
            </a:endParaRPr>
          </a:p>
        </p:txBody>
      </p:sp>
      <p:pic>
        <p:nvPicPr>
          <p:cNvPr id="3" name="Picture 1" descr="C:\Users\admin123\AppData\Roaming\Tencent\Users\547414101\QQ\WinTemp\RichOle\CK33HGO[}U)UAI`IZC3`UBK.png"/>
          <p:cNvPicPr>
            <a:picLocks noChangeAspect="1" noChangeArrowheads="1"/>
          </p:cNvPicPr>
          <p:nvPr/>
        </p:nvPicPr>
        <p:blipFill>
          <a:blip r:embed="rId1"/>
          <a:srcRect/>
          <a:stretch>
            <a:fillRect/>
          </a:stretch>
        </p:blipFill>
        <p:spPr bwMode="auto">
          <a:xfrm>
            <a:off x="293511" y="3182408"/>
            <a:ext cx="4079700" cy="3161947"/>
          </a:xfrm>
          <a:prstGeom prst="rect">
            <a:avLst/>
          </a:prstGeom>
          <a:noFill/>
          <a:effectLst>
            <a:softEdge rad="317500"/>
          </a:effectLst>
        </p:spPr>
      </p:pic>
      <p:sp>
        <p:nvSpPr>
          <p:cNvPr id="10244" name="矩形 3"/>
          <p:cNvSpPr/>
          <p:nvPr/>
        </p:nvSpPr>
        <p:spPr>
          <a:xfrm>
            <a:off x="4373563" y="2120900"/>
            <a:ext cx="6137275" cy="2124075"/>
          </a:xfrm>
          <a:prstGeom prst="rect">
            <a:avLst/>
          </a:prstGeom>
          <a:noFill/>
          <a:ln w="9525">
            <a:noFill/>
          </a:ln>
        </p:spPr>
        <p:txBody>
          <a:bodyPr>
            <a:spAutoFit/>
          </a:bodyPr>
          <a:p>
            <a:pPr>
              <a:lnSpc>
                <a:spcPct val="150000"/>
              </a:lnSpc>
            </a:pPr>
            <a:r>
              <a:rPr lang="en-US" altLang="zh-CN" sz="2200" dirty="0">
                <a:latin typeface="仿宋" panose="02010609060101010101" pitchFamily="49" charset="-122"/>
                <a:ea typeface="仿宋" panose="02010609060101010101" pitchFamily="49" charset="-122"/>
              </a:rPr>
              <a:t>1.</a:t>
            </a:r>
            <a:r>
              <a:rPr lang="zh-CN" altLang="zh-CN" sz="2200" dirty="0">
                <a:latin typeface="仿宋" panose="02010609060101010101" pitchFamily="49" charset="-122"/>
                <a:ea typeface="仿宋" panose="02010609060101010101" pitchFamily="49" charset="-122"/>
              </a:rPr>
              <a:t>按照人物出场的顺序排列</a:t>
            </a:r>
            <a:r>
              <a:rPr lang="zh-CN" altLang="en-US" sz="2200" dirty="0">
                <a:latin typeface="仿宋" panose="02010609060101010101" pitchFamily="49" charset="-122"/>
                <a:ea typeface="仿宋" panose="02010609060101010101" pitchFamily="49" charset="-122"/>
              </a:rPr>
              <a:t>；</a:t>
            </a:r>
            <a:endParaRPr lang="en-US" altLang="zh-CN" sz="2200" dirty="0">
              <a:latin typeface="仿宋" panose="02010609060101010101" pitchFamily="49" charset="-122"/>
              <a:ea typeface="仿宋" panose="02010609060101010101" pitchFamily="49" charset="-122"/>
            </a:endParaRPr>
          </a:p>
          <a:p>
            <a:pPr>
              <a:lnSpc>
                <a:spcPct val="150000"/>
              </a:lnSpc>
            </a:pPr>
            <a:r>
              <a:rPr lang="en-US" altLang="zh-CN" sz="2200" dirty="0">
                <a:latin typeface="仿宋" panose="02010609060101010101" pitchFamily="49" charset="-122"/>
                <a:ea typeface="仿宋" panose="02010609060101010101" pitchFamily="49" charset="-122"/>
              </a:rPr>
              <a:t>2.</a:t>
            </a:r>
            <a:r>
              <a:rPr lang="zh-CN" altLang="zh-CN" sz="2200" dirty="0">
                <a:latin typeface="仿宋" panose="02010609060101010101" pitchFamily="49" charset="-122"/>
                <a:ea typeface="仿宋" panose="02010609060101010101" pitchFamily="49" charset="-122"/>
              </a:rPr>
              <a:t>按照人物之间的</a:t>
            </a:r>
            <a:r>
              <a:rPr lang="zh-CN" altLang="en-US" sz="2200" dirty="0">
                <a:latin typeface="仿宋" panose="02010609060101010101" pitchFamily="49" charset="-122"/>
                <a:ea typeface="仿宋" panose="02010609060101010101" pitchFamily="49" charset="-122"/>
              </a:rPr>
              <a:t>亲缘</a:t>
            </a:r>
            <a:r>
              <a:rPr lang="zh-CN" altLang="zh-CN" sz="2200" dirty="0">
                <a:latin typeface="仿宋" panose="02010609060101010101" pitchFamily="49" charset="-122"/>
                <a:ea typeface="仿宋" panose="02010609060101010101" pitchFamily="49" charset="-122"/>
              </a:rPr>
              <a:t>关系排列</a:t>
            </a:r>
            <a:r>
              <a:rPr lang="zh-CN" altLang="en-US" sz="2200" dirty="0">
                <a:latin typeface="仿宋" panose="02010609060101010101" pitchFamily="49" charset="-122"/>
                <a:ea typeface="仿宋" panose="02010609060101010101" pitchFamily="49" charset="-122"/>
              </a:rPr>
              <a:t>；</a:t>
            </a:r>
            <a:endParaRPr lang="en-US" altLang="zh-CN" sz="2200" dirty="0">
              <a:latin typeface="仿宋" panose="02010609060101010101" pitchFamily="49" charset="-122"/>
              <a:ea typeface="仿宋" panose="02010609060101010101" pitchFamily="49" charset="-122"/>
            </a:endParaRPr>
          </a:p>
          <a:p>
            <a:pPr>
              <a:lnSpc>
                <a:spcPct val="150000"/>
              </a:lnSpc>
            </a:pPr>
            <a:r>
              <a:rPr lang="en-US" altLang="zh-CN" sz="2200" dirty="0">
                <a:latin typeface="仿宋" panose="02010609060101010101" pitchFamily="49" charset="-122"/>
                <a:ea typeface="仿宋" panose="02010609060101010101" pitchFamily="49" charset="-122"/>
              </a:rPr>
              <a:t>3.</a:t>
            </a:r>
            <a:r>
              <a:rPr lang="zh-CN" altLang="zh-CN" sz="2200" dirty="0">
                <a:latin typeface="仿宋" panose="02010609060101010101" pitchFamily="49" charset="-122"/>
                <a:ea typeface="仿宋" panose="02010609060101010101" pitchFamily="49" charset="-122"/>
              </a:rPr>
              <a:t>按照“两个上帝”的理解排列</a:t>
            </a:r>
            <a:r>
              <a:rPr lang="zh-CN" altLang="en-US" sz="2200" dirty="0">
                <a:latin typeface="仿宋" panose="02010609060101010101" pitchFamily="49" charset="-122"/>
                <a:ea typeface="仿宋" panose="02010609060101010101" pitchFamily="49" charset="-122"/>
              </a:rPr>
              <a:t>；</a:t>
            </a:r>
            <a:endParaRPr lang="en-US" altLang="zh-CN" sz="2200" dirty="0">
              <a:latin typeface="仿宋" panose="02010609060101010101" pitchFamily="49" charset="-122"/>
              <a:ea typeface="仿宋" panose="02010609060101010101" pitchFamily="49" charset="-122"/>
            </a:endParaRPr>
          </a:p>
          <a:p>
            <a:pPr>
              <a:lnSpc>
                <a:spcPct val="150000"/>
              </a:lnSpc>
            </a:pPr>
            <a:r>
              <a:rPr lang="en-US" altLang="zh-CN" sz="2200" dirty="0">
                <a:latin typeface="仿宋" panose="02010609060101010101" pitchFamily="49" charset="-122"/>
                <a:ea typeface="仿宋" panose="02010609060101010101" pitchFamily="49" charset="-122"/>
              </a:rPr>
              <a:t>……</a:t>
            </a:r>
            <a:endParaRPr lang="zh-CN" altLang="en-US" sz="2200" dirty="0">
              <a:latin typeface="仿宋" panose="02010609060101010101" pitchFamily="49" charset="-122"/>
              <a:ea typeface="仿宋" panose="02010609060101010101" pitchFamily="49" charset="-122"/>
            </a:endParaRPr>
          </a:p>
        </p:txBody>
      </p:sp>
      <p:sp>
        <p:nvSpPr>
          <p:cNvPr id="6" name="圆角矩形 5"/>
          <p:cNvSpPr/>
          <p:nvPr/>
        </p:nvSpPr>
        <p:spPr>
          <a:xfrm>
            <a:off x="4373563" y="4819650"/>
            <a:ext cx="6554788" cy="8699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schemeClr val="dk1"/>
                </a:solidFill>
                <a:effectLst/>
                <a:uLnTx/>
                <a:uFillTx/>
                <a:latin typeface="+mn-lt"/>
                <a:ea typeface="+mn-ea"/>
                <a:cs typeface="+mn-cs"/>
              </a:rPr>
              <a:t>话题探讨：</a:t>
            </a:r>
            <a:r>
              <a:rPr kumimoji="0" lang="zh-CN" altLang="zh-CN" sz="2200" b="0" i="0" u="none" strike="noStrike" kern="1200" cap="none" spc="0" normalizeH="0" baseline="0" noProof="0" dirty="0">
                <a:ln>
                  <a:noFill/>
                </a:ln>
                <a:solidFill>
                  <a:schemeClr val="dk1"/>
                </a:solidFill>
                <a:effectLst/>
                <a:uLnTx/>
                <a:uFillTx/>
                <a:latin typeface="+mn-lt"/>
                <a:ea typeface="+mn-ea"/>
                <a:cs typeface="+mn-cs"/>
              </a:rPr>
              <a:t>这</a:t>
            </a:r>
            <a:r>
              <a:rPr kumimoji="0" lang="zh-CN" altLang="en-US" sz="2200" b="0" i="0" u="none" strike="noStrike" kern="1200" cap="none" spc="0" normalizeH="0" baseline="0" noProof="0" dirty="0">
                <a:ln>
                  <a:noFill/>
                </a:ln>
                <a:solidFill>
                  <a:schemeClr val="dk1"/>
                </a:solidFill>
                <a:effectLst/>
                <a:uLnTx/>
                <a:uFillTx/>
                <a:latin typeface="+mn-lt"/>
                <a:ea typeface="+mn-ea"/>
                <a:cs typeface="+mn-cs"/>
              </a:rPr>
              <a:t>些</a:t>
            </a:r>
            <a:r>
              <a:rPr kumimoji="0" lang="zh-CN" altLang="zh-CN" sz="2200" b="0" i="0" u="none" strike="noStrike" kern="1200" cap="none" spc="0" normalizeH="0" baseline="0" noProof="0" dirty="0">
                <a:ln>
                  <a:noFill/>
                </a:ln>
                <a:solidFill>
                  <a:schemeClr val="dk1"/>
                </a:solidFill>
                <a:effectLst/>
                <a:uLnTx/>
                <a:uFillTx/>
                <a:latin typeface="+mn-lt"/>
                <a:ea typeface="+mn-ea"/>
                <a:cs typeface="+mn-cs"/>
              </a:rPr>
              <a:t>人对阿廖沙成长产生</a:t>
            </a:r>
            <a:r>
              <a:rPr kumimoji="0" lang="zh-CN" altLang="en-US" sz="2200" b="0" i="0" u="none" strike="noStrike" kern="1200" cap="none" spc="0" normalizeH="0" baseline="0" noProof="0" dirty="0">
                <a:ln>
                  <a:noFill/>
                </a:ln>
                <a:solidFill>
                  <a:schemeClr val="dk1"/>
                </a:solidFill>
                <a:effectLst/>
                <a:uLnTx/>
                <a:uFillTx/>
                <a:latin typeface="+mn-lt"/>
                <a:ea typeface="+mn-ea"/>
                <a:cs typeface="+mn-cs"/>
              </a:rPr>
              <a:t>了哪些</a:t>
            </a:r>
            <a:r>
              <a:rPr kumimoji="0" lang="zh-CN" altLang="zh-CN" sz="2200" b="0" i="0" u="none" strike="noStrike" kern="1200" cap="none" spc="0" normalizeH="0" baseline="0" noProof="0" dirty="0">
                <a:ln>
                  <a:noFill/>
                </a:ln>
                <a:solidFill>
                  <a:schemeClr val="dk1"/>
                </a:solidFill>
                <a:effectLst/>
                <a:uLnTx/>
                <a:uFillTx/>
                <a:latin typeface="+mn-lt"/>
                <a:ea typeface="+mn-ea"/>
                <a:cs typeface="+mn-cs"/>
              </a:rPr>
              <a:t>影响</a:t>
            </a:r>
            <a:r>
              <a:rPr kumimoji="0" lang="zh-CN" altLang="en-US" sz="2200" b="0" i="0" u="none" strike="noStrike" kern="1200" cap="none" spc="0" normalizeH="0" baseline="0" noProof="0" dirty="0">
                <a:ln>
                  <a:noFill/>
                </a:ln>
                <a:solidFill>
                  <a:schemeClr val="dk1"/>
                </a:solidFill>
                <a:effectLst/>
                <a:uLnTx/>
                <a:uFillTx/>
                <a:latin typeface="+mn-lt"/>
                <a:ea typeface="+mn-ea"/>
                <a:cs typeface="+mn-cs"/>
              </a:rPr>
              <a:t>？</a:t>
            </a:r>
            <a:endParaRPr kumimoji="0" lang="zh-CN" altLang="en-US" sz="22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1535</Words>
  <Application>WPS 演示</Application>
  <PresentationFormat>自定义</PresentationFormat>
  <Paragraphs>73</Paragraphs>
  <Slides>11</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11</vt:i4>
      </vt:variant>
    </vt:vector>
  </HeadingPairs>
  <TitlesOfParts>
    <vt:vector size="28" baseType="lpstr">
      <vt:lpstr>Arial</vt:lpstr>
      <vt:lpstr>宋体</vt:lpstr>
      <vt:lpstr>Wingdings</vt:lpstr>
      <vt:lpstr>Calibri</vt:lpstr>
      <vt:lpstr>等线</vt:lpstr>
      <vt:lpstr>Calibri Light</vt:lpstr>
      <vt:lpstr>等线 Light</vt:lpstr>
      <vt:lpstr>黑体</vt:lpstr>
      <vt:lpstr>方正姚体</vt:lpstr>
      <vt:lpstr>楷体</vt:lpstr>
      <vt:lpstr>仿宋</vt:lpstr>
      <vt:lpstr>Times New Roman</vt:lpstr>
      <vt:lpstr>Calibri</vt:lpstr>
      <vt:lpstr>Times New Roman</vt:lpstr>
      <vt:lpstr>微软雅黑</vt:lpstr>
      <vt:lpstr>Arial Unicode MS</vt:lpstr>
      <vt:lpstr>Office 主题</vt:lpstr>
      <vt:lpstr>笑与泪，经历与成长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笑与泪，经历与成长</dc:title>
  <dc:creator/>
  <cp:lastModifiedBy>qwe</cp:lastModifiedBy>
  <cp:revision>2</cp:revision>
  <dcterms:created xsi:type="dcterms:W3CDTF">2019-11-27T04:21:00Z</dcterms:created>
  <dcterms:modified xsi:type="dcterms:W3CDTF">2021-11-05T04:41:44Z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98D23A4DA2BA43FB8BCB18E76D8DA189</vt:lpwstr>
  </property>
</Properties>
</file>